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3"/>
  </p:notesMasterIdLst>
  <p:sldIdLst>
    <p:sldId id="256" r:id="rId2"/>
    <p:sldId id="257" r:id="rId3"/>
    <p:sldId id="261" r:id="rId4"/>
    <p:sldId id="262" r:id="rId5"/>
    <p:sldId id="266" r:id="rId6"/>
    <p:sldId id="267" r:id="rId7"/>
    <p:sldId id="264" r:id="rId8"/>
    <p:sldId id="270" r:id="rId9"/>
    <p:sldId id="265" r:id="rId10"/>
    <p:sldId id="268" r:id="rId11"/>
    <p:sldId id="259" r:id="rId12"/>
    <p:sldId id="260" r:id="rId13"/>
    <p:sldId id="258" r:id="rId14"/>
    <p:sldId id="282" r:id="rId15"/>
    <p:sldId id="271" r:id="rId16"/>
    <p:sldId id="272" r:id="rId17"/>
    <p:sldId id="284" r:id="rId18"/>
    <p:sldId id="276" r:id="rId19"/>
    <p:sldId id="274" r:id="rId20"/>
    <p:sldId id="286" r:id="rId21"/>
    <p:sldId id="28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第一回" id="{24EBE6EE-849E-4F8A-967E-B6EFC9C16F53}">
          <p14:sldIdLst>
            <p14:sldId id="256"/>
            <p14:sldId id="257"/>
            <p14:sldId id="261"/>
            <p14:sldId id="262"/>
            <p14:sldId id="266"/>
            <p14:sldId id="267"/>
            <p14:sldId id="264"/>
            <p14:sldId id="270"/>
            <p14:sldId id="265"/>
            <p14:sldId id="268"/>
            <p14:sldId id="259"/>
            <p14:sldId id="260"/>
            <p14:sldId id="258"/>
            <p14:sldId id="282"/>
            <p14:sldId id="271"/>
            <p14:sldId id="272"/>
            <p14:sldId id="284"/>
            <p14:sldId id="276"/>
            <p14:sldId id="274"/>
            <p14:sldId id="286"/>
            <p14:sldId id="287"/>
          </p14:sldIdLst>
        </p14:section>
        <p14:section name="第二回" id="{644BE5A0-E97B-41C7-96A3-78E6124D3CB9}">
          <p14:sldIdLst/>
        </p14:section>
        <p14:section name="第三回" id="{D1ACD113-DB25-4F33-B969-FD44EEABC8C3}">
          <p14:sldIdLst/>
        </p14:section>
        <p14:section name="第四回" id="{17EBA392-AB9C-4446-9CAA-CB6CBD37E5E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88" autoAdjust="0"/>
    <p:restoredTop sz="80278" autoAdjust="0"/>
  </p:normalViewPr>
  <p:slideViewPr>
    <p:cSldViewPr snapToGrid="0">
      <p:cViewPr varScale="1">
        <p:scale>
          <a:sx n="68" d="100"/>
          <a:sy n="68" d="100"/>
        </p:scale>
        <p:origin x="16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CED2C9-F1CD-4A86-AD6A-90AA7615AC7E}" type="datetimeFigureOut">
              <a:rPr kumimoji="1" lang="ja-JP" altLang="en-US" smtClean="0"/>
              <a:t>2023/11/30</a:t>
            </a:fld>
            <a:endParaRPr kumimoji="1" lang="ja-JP"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ja-JP"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1B422D-FFC1-4093-B201-8736867BB5E4}" type="slidenum">
              <a:rPr kumimoji="1" lang="ja-JP" altLang="en-US" smtClean="0"/>
              <a:t>‹#›</a:t>
            </a:fld>
            <a:endParaRPr kumimoji="1" lang="ja-JP" altLang="en-US"/>
          </a:p>
        </p:txBody>
      </p:sp>
    </p:spTree>
    <p:extLst>
      <p:ext uri="{BB962C8B-B14F-4D97-AF65-F5344CB8AC3E}">
        <p14:creationId xmlns:p14="http://schemas.microsoft.com/office/powerpoint/2010/main" val="18248254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1B422D-FFC1-4093-B201-8736867BB5E4}" type="slidenum">
              <a:rPr kumimoji="1" lang="ja-JP" altLang="en-US" smtClean="0"/>
              <a:t>1</a:t>
            </a:fld>
            <a:endParaRPr kumimoji="1" lang="ja-JP" altLang="en-US"/>
          </a:p>
        </p:txBody>
      </p:sp>
    </p:spTree>
    <p:extLst>
      <p:ext uri="{BB962C8B-B14F-4D97-AF65-F5344CB8AC3E}">
        <p14:creationId xmlns:p14="http://schemas.microsoft.com/office/powerpoint/2010/main" val="37620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这一页很重要</a:t>
            </a:r>
            <a:endParaRPr kumimoji="1" lang="ja-JP" altLang="en-US" dirty="0"/>
          </a:p>
        </p:txBody>
      </p:sp>
      <p:sp>
        <p:nvSpPr>
          <p:cNvPr id="4" name="灯片编号占位符 3"/>
          <p:cNvSpPr>
            <a:spLocks noGrp="1"/>
          </p:cNvSpPr>
          <p:nvPr>
            <p:ph type="sldNum" sz="quarter" idx="5"/>
          </p:nvPr>
        </p:nvSpPr>
        <p:spPr/>
        <p:txBody>
          <a:bodyPr/>
          <a:lstStyle/>
          <a:p>
            <a:fld id="{C11B422D-FFC1-4093-B201-8736867BB5E4}" type="slidenum">
              <a:rPr kumimoji="1" lang="ja-JP" altLang="en-US" smtClean="0"/>
              <a:t>19</a:t>
            </a:fld>
            <a:endParaRPr kumimoji="1" lang="ja-JP" altLang="en-US"/>
          </a:p>
        </p:txBody>
      </p:sp>
    </p:spTree>
    <p:extLst>
      <p:ext uri="{BB962C8B-B14F-4D97-AF65-F5344CB8AC3E}">
        <p14:creationId xmlns:p14="http://schemas.microsoft.com/office/powerpoint/2010/main" val="1988678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用户开发实例，是指</a:t>
            </a:r>
            <a:r>
              <a:rPr kumimoji="1" lang="en-US" altLang="zh-CN" sz="1200" b="0" i="0" kern="1200" dirty="0">
                <a:solidFill>
                  <a:schemeClr val="tx1"/>
                </a:solidFill>
                <a:effectLst/>
                <a:latin typeface="+mn-lt"/>
                <a:ea typeface="+mn-ea"/>
                <a:cs typeface="+mn-cs"/>
              </a:rPr>
              <a:t>ServiceNow </a:t>
            </a:r>
            <a:r>
              <a:rPr kumimoji="1" lang="zh-CN" altLang="en-US" sz="1200" b="0" i="0" kern="1200" dirty="0">
                <a:solidFill>
                  <a:schemeClr val="tx1"/>
                </a:solidFill>
                <a:effectLst/>
                <a:latin typeface="+mn-lt"/>
                <a:ea typeface="+mn-ea"/>
                <a:cs typeface="+mn-cs"/>
              </a:rPr>
              <a:t>中，一个实例是指 </a:t>
            </a:r>
            <a:r>
              <a:rPr kumimoji="1" lang="en-US" altLang="zh-CN" sz="1200" b="0" i="0" kern="1200" dirty="0">
                <a:solidFill>
                  <a:schemeClr val="tx1"/>
                </a:solidFill>
                <a:effectLst/>
                <a:latin typeface="+mn-lt"/>
                <a:ea typeface="+mn-ea"/>
                <a:cs typeface="+mn-cs"/>
              </a:rPr>
              <a:t>ServiceNow </a:t>
            </a:r>
            <a:r>
              <a:rPr kumimoji="1" lang="zh-CN" altLang="en-US" sz="1200" b="0" i="0" kern="1200" dirty="0">
                <a:solidFill>
                  <a:schemeClr val="tx1"/>
                </a:solidFill>
                <a:effectLst/>
                <a:latin typeface="+mn-lt"/>
                <a:ea typeface="+mn-ea"/>
                <a:cs typeface="+mn-cs"/>
              </a:rPr>
              <a:t>平台的一个独立部署，可以用于开发、测试和学习目的。</a:t>
            </a:r>
            <a:r>
              <a:rPr kumimoji="1" lang="en-US" altLang="zh-CN" sz="1200" b="0" i="0" kern="1200" dirty="0">
                <a:solidFill>
                  <a:schemeClr val="tx1"/>
                </a:solidFill>
                <a:effectLst/>
                <a:latin typeface="+mn-lt"/>
                <a:ea typeface="+mn-ea"/>
                <a:cs typeface="+mn-cs"/>
              </a:rPr>
              <a:t>Personal Development instance </a:t>
            </a:r>
            <a:r>
              <a:rPr kumimoji="1" lang="zh-CN" altLang="en-US" sz="1200" b="0" i="0" kern="1200" dirty="0">
                <a:solidFill>
                  <a:schemeClr val="tx1"/>
                </a:solidFill>
                <a:effectLst/>
                <a:latin typeface="+mn-lt"/>
                <a:ea typeface="+mn-ea"/>
                <a:cs typeface="+mn-cs"/>
              </a:rPr>
              <a:t>就是一个供个人或团队用于学习和开发的实例。它通常是一个独立的环境，与生产环境分开，以防止对生产数据和流程造成影响。</a:t>
            </a:r>
            <a:endParaRPr lang="zh-CN" altLang="en-US" dirty="0"/>
          </a:p>
        </p:txBody>
      </p:sp>
      <p:sp>
        <p:nvSpPr>
          <p:cNvPr id="4" name="灯片编号占位符 3"/>
          <p:cNvSpPr>
            <a:spLocks noGrp="1"/>
          </p:cNvSpPr>
          <p:nvPr>
            <p:ph type="sldNum" sz="quarter" idx="5"/>
          </p:nvPr>
        </p:nvSpPr>
        <p:spPr/>
        <p:txBody>
          <a:bodyPr/>
          <a:lstStyle/>
          <a:p>
            <a:fld id="{C11B422D-FFC1-4093-B201-8736867BB5E4}" type="slidenum">
              <a:rPr kumimoji="1" lang="ja-JP" altLang="en-US" smtClean="0"/>
              <a:t>4</a:t>
            </a:fld>
            <a:endParaRPr kumimoji="1" lang="ja-JP" altLang="en-US"/>
          </a:p>
        </p:txBody>
      </p:sp>
    </p:spTree>
    <p:extLst>
      <p:ext uri="{BB962C8B-B14F-4D97-AF65-F5344CB8AC3E}">
        <p14:creationId xmlns:p14="http://schemas.microsoft.com/office/powerpoint/2010/main" val="4237366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Layout  </a:t>
            </a:r>
            <a:r>
              <a:rPr lang="zh-CN" altLang="en-US" dirty="0"/>
              <a:t>是布局图的意思</a:t>
            </a:r>
            <a:endParaRPr lang="en-US" altLang="zh-CN" dirty="0"/>
          </a:p>
          <a:p>
            <a:r>
              <a:rPr lang="en-US" altLang="zh-CN" dirty="0"/>
              <a:t>Navigation </a:t>
            </a:r>
            <a:r>
              <a:rPr lang="zh-CN" altLang="en-US" dirty="0"/>
              <a:t>是导航栏的意思</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11B422D-FFC1-4093-B201-8736867BB5E4}" type="slidenum">
              <a:rPr kumimoji="1" lang="ja-JP" altLang="en-US" smtClean="0"/>
              <a:t>5</a:t>
            </a:fld>
            <a:endParaRPr kumimoji="1" lang="ja-JP" altLang="en-US"/>
          </a:p>
        </p:txBody>
      </p:sp>
    </p:spTree>
    <p:extLst>
      <p:ext uri="{BB962C8B-B14F-4D97-AF65-F5344CB8AC3E}">
        <p14:creationId xmlns:p14="http://schemas.microsoft.com/office/powerpoint/2010/main" val="2975461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1B422D-FFC1-4093-B201-8736867BB5E4}" type="slidenum">
              <a:rPr kumimoji="1" lang="ja-JP" altLang="en-US" smtClean="0"/>
              <a:t>7</a:t>
            </a:fld>
            <a:endParaRPr kumimoji="1" lang="ja-JP" altLang="en-US"/>
          </a:p>
        </p:txBody>
      </p:sp>
    </p:spTree>
    <p:extLst>
      <p:ext uri="{BB962C8B-B14F-4D97-AF65-F5344CB8AC3E}">
        <p14:creationId xmlns:p14="http://schemas.microsoft.com/office/powerpoint/2010/main" val="3784182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ja-JP" sz="1200" dirty="0">
                <a:latin typeface="LiberationSans-Bold"/>
              </a:rPr>
              <a:t>Configu</a:t>
            </a:r>
            <a:r>
              <a:rPr lang="en-US" altLang="ja-JP" sz="1200" dirty="0">
                <a:latin typeface="LiberationSans-Bold"/>
              </a:rPr>
              <a:t>re</a:t>
            </a:r>
            <a:r>
              <a:rPr lang="ja-JP" altLang="en-US" sz="1200" dirty="0">
                <a:latin typeface="LiberationSans-Bold"/>
              </a:rPr>
              <a:t> </a:t>
            </a:r>
            <a:r>
              <a:rPr lang="en-US" altLang="ja-JP" sz="1200" dirty="0">
                <a:latin typeface="LiberationSans-Bold"/>
              </a:rPr>
              <a:t>your</a:t>
            </a:r>
            <a:r>
              <a:rPr lang="ja-JP" altLang="en-US" sz="1200" dirty="0">
                <a:latin typeface="LiberationSans-Bold"/>
              </a:rPr>
              <a:t> </a:t>
            </a:r>
            <a:r>
              <a:rPr lang="en-US" altLang="ja-JP" sz="1200" dirty="0">
                <a:latin typeface="LiberationSans-Bold"/>
              </a:rPr>
              <a:t>instance</a:t>
            </a:r>
            <a:r>
              <a:rPr lang="zh-CN" altLang="en-US" sz="1200" dirty="0">
                <a:latin typeface="LiberationSans-Bold"/>
              </a:rPr>
              <a:t>配置你的实例</a:t>
            </a:r>
            <a:endParaRPr lang="zh-CN" altLang="en-US" dirty="0"/>
          </a:p>
        </p:txBody>
      </p:sp>
      <p:sp>
        <p:nvSpPr>
          <p:cNvPr id="4" name="灯片编号占位符 3"/>
          <p:cNvSpPr>
            <a:spLocks noGrp="1"/>
          </p:cNvSpPr>
          <p:nvPr>
            <p:ph type="sldNum" sz="quarter" idx="5"/>
          </p:nvPr>
        </p:nvSpPr>
        <p:spPr/>
        <p:txBody>
          <a:bodyPr/>
          <a:lstStyle/>
          <a:p>
            <a:fld id="{C11B422D-FFC1-4093-B201-8736867BB5E4}" type="slidenum">
              <a:rPr kumimoji="1" lang="ja-JP" altLang="en-US" smtClean="0"/>
              <a:t>8</a:t>
            </a:fld>
            <a:endParaRPr kumimoji="1" lang="ja-JP" altLang="en-US"/>
          </a:p>
        </p:txBody>
      </p:sp>
    </p:spTree>
    <p:extLst>
      <p:ext uri="{BB962C8B-B14F-4D97-AF65-F5344CB8AC3E}">
        <p14:creationId xmlns:p14="http://schemas.microsoft.com/office/powerpoint/2010/main" val="2411044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kern="1200" dirty="0">
                <a:solidFill>
                  <a:schemeClr val="tx1"/>
                </a:solidFill>
                <a:effectLst/>
                <a:latin typeface="+mn-lt"/>
                <a:ea typeface="+mn-ea"/>
                <a:cs typeface="+mn-cs"/>
              </a:rPr>
              <a:t>"Next Experience" </a:t>
            </a:r>
            <a:r>
              <a:rPr kumimoji="1" lang="zh-CN" altLang="en-US" sz="1200" b="0" i="0" kern="1200" dirty="0">
                <a:solidFill>
                  <a:schemeClr val="tx1"/>
                </a:solidFill>
                <a:effectLst/>
                <a:latin typeface="+mn-lt"/>
                <a:ea typeface="+mn-ea"/>
                <a:cs typeface="+mn-cs"/>
              </a:rPr>
              <a:t>或 </a:t>
            </a:r>
            <a:r>
              <a:rPr kumimoji="1" lang="en-US" altLang="zh-CN" sz="1200" b="0" i="0" kern="1200" dirty="0">
                <a:solidFill>
                  <a:schemeClr val="tx1"/>
                </a:solidFill>
                <a:effectLst/>
                <a:latin typeface="+mn-lt"/>
                <a:ea typeface="+mn-ea"/>
                <a:cs typeface="+mn-cs"/>
              </a:rPr>
              <a:t>"UI16" </a:t>
            </a:r>
            <a:r>
              <a:rPr kumimoji="1" lang="zh-CN" altLang="en-US" sz="1200" b="0" i="0" kern="1200" dirty="0">
                <a:solidFill>
                  <a:schemeClr val="tx1"/>
                </a:solidFill>
                <a:effectLst/>
                <a:latin typeface="+mn-lt"/>
                <a:ea typeface="+mn-ea"/>
                <a:cs typeface="+mn-cs"/>
              </a:rPr>
              <a:t>涉及到 </a:t>
            </a:r>
            <a:r>
              <a:rPr kumimoji="1" lang="en-US" altLang="zh-CN" sz="1200" b="0" i="0" kern="1200" dirty="0">
                <a:solidFill>
                  <a:schemeClr val="tx1"/>
                </a:solidFill>
                <a:effectLst/>
                <a:latin typeface="+mn-lt"/>
                <a:ea typeface="+mn-ea"/>
                <a:cs typeface="+mn-cs"/>
              </a:rPr>
              <a:t>ServiceNow </a:t>
            </a:r>
            <a:r>
              <a:rPr kumimoji="1" lang="zh-CN" altLang="en-US" sz="1200" b="0" i="0" kern="1200" dirty="0">
                <a:solidFill>
                  <a:schemeClr val="tx1"/>
                </a:solidFill>
                <a:effectLst/>
                <a:latin typeface="+mn-lt"/>
                <a:ea typeface="+mn-ea"/>
                <a:cs typeface="+mn-cs"/>
              </a:rPr>
              <a:t>平台的用户界面和用户体验。</a:t>
            </a:r>
          </a:p>
          <a:p>
            <a:r>
              <a:rPr kumimoji="1" lang="en-US" altLang="zh-CN" sz="1200" b="1" i="0" kern="1200" dirty="0">
                <a:solidFill>
                  <a:schemeClr val="tx1"/>
                </a:solidFill>
                <a:effectLst/>
                <a:latin typeface="+mn-lt"/>
                <a:ea typeface="+mn-ea"/>
                <a:cs typeface="+mn-cs"/>
              </a:rPr>
              <a:t>UI16:</a:t>
            </a:r>
            <a:endParaRPr kumimoji="1" lang="en-US" altLang="zh-CN" sz="1200" b="0" i="0" kern="1200" dirty="0">
              <a:solidFill>
                <a:schemeClr val="tx1"/>
              </a:solidFill>
              <a:effectLst/>
              <a:latin typeface="+mn-lt"/>
              <a:ea typeface="+mn-ea"/>
              <a:cs typeface="+mn-cs"/>
            </a:endParaRPr>
          </a:p>
          <a:p>
            <a:pPr lvl="1"/>
            <a:r>
              <a:rPr kumimoji="1" lang="en-US" altLang="zh-CN" sz="1200" b="0" i="0" kern="1200" dirty="0">
                <a:solidFill>
                  <a:schemeClr val="tx1"/>
                </a:solidFill>
                <a:effectLst/>
                <a:latin typeface="+mn-lt"/>
                <a:ea typeface="+mn-ea"/>
                <a:cs typeface="+mn-cs"/>
              </a:rPr>
              <a:t>UI16 </a:t>
            </a:r>
            <a:r>
              <a:rPr kumimoji="1" lang="zh-CN" altLang="en-US" sz="1200" b="0" i="0" kern="1200" dirty="0">
                <a:solidFill>
                  <a:schemeClr val="tx1"/>
                </a:solidFill>
                <a:effectLst/>
                <a:latin typeface="+mn-lt"/>
                <a:ea typeface="+mn-ea"/>
                <a:cs typeface="+mn-cs"/>
              </a:rPr>
              <a:t>是 </a:t>
            </a:r>
            <a:r>
              <a:rPr kumimoji="1" lang="en-US" altLang="zh-CN" sz="1200" b="0" i="0" kern="1200" dirty="0">
                <a:solidFill>
                  <a:schemeClr val="tx1"/>
                </a:solidFill>
                <a:effectLst/>
                <a:latin typeface="+mn-lt"/>
                <a:ea typeface="+mn-ea"/>
                <a:cs typeface="+mn-cs"/>
              </a:rPr>
              <a:t>ServiceNow </a:t>
            </a:r>
            <a:r>
              <a:rPr kumimoji="1" lang="zh-CN" altLang="en-US" sz="1200" b="0" i="0" kern="1200" dirty="0">
                <a:solidFill>
                  <a:schemeClr val="tx1"/>
                </a:solidFill>
                <a:effectLst/>
                <a:latin typeface="+mn-lt"/>
                <a:ea typeface="+mn-ea"/>
                <a:cs typeface="+mn-cs"/>
              </a:rPr>
              <a:t>中的用户界面，是 </a:t>
            </a:r>
            <a:r>
              <a:rPr kumimoji="1" lang="en-US" altLang="zh-CN" sz="1200" b="0" i="0" kern="1200" dirty="0">
                <a:solidFill>
                  <a:schemeClr val="tx1"/>
                </a:solidFill>
                <a:effectLst/>
                <a:latin typeface="+mn-lt"/>
                <a:ea typeface="+mn-ea"/>
                <a:cs typeface="+mn-cs"/>
              </a:rPr>
              <a:t>"User Interface 2016" </a:t>
            </a:r>
            <a:r>
              <a:rPr kumimoji="1" lang="zh-CN" altLang="en-US" sz="1200" b="0" i="0" kern="1200" dirty="0">
                <a:solidFill>
                  <a:schemeClr val="tx1"/>
                </a:solidFill>
                <a:effectLst/>
                <a:latin typeface="+mn-lt"/>
                <a:ea typeface="+mn-ea"/>
                <a:cs typeface="+mn-cs"/>
              </a:rPr>
              <a:t>的缩写。</a:t>
            </a:r>
          </a:p>
          <a:p>
            <a:pPr lvl="1"/>
            <a:r>
              <a:rPr kumimoji="1" lang="zh-CN" altLang="en-US" sz="1200" b="0" i="0" kern="1200" dirty="0">
                <a:solidFill>
                  <a:schemeClr val="tx1"/>
                </a:solidFill>
                <a:effectLst/>
                <a:latin typeface="+mn-lt"/>
                <a:ea typeface="+mn-ea"/>
                <a:cs typeface="+mn-cs"/>
              </a:rPr>
              <a:t>它是 </a:t>
            </a:r>
            <a:r>
              <a:rPr kumimoji="1" lang="en-US" altLang="zh-CN" sz="1200" b="0" i="0" kern="1200" dirty="0">
                <a:solidFill>
                  <a:schemeClr val="tx1"/>
                </a:solidFill>
                <a:effectLst/>
                <a:latin typeface="+mn-lt"/>
                <a:ea typeface="+mn-ea"/>
                <a:cs typeface="+mn-cs"/>
              </a:rPr>
              <a:t>ServiceNow </a:t>
            </a:r>
            <a:r>
              <a:rPr kumimoji="1" lang="zh-CN" altLang="en-US" sz="1200" b="0" i="0" kern="1200" dirty="0">
                <a:solidFill>
                  <a:schemeClr val="tx1"/>
                </a:solidFill>
                <a:effectLst/>
                <a:latin typeface="+mn-lt"/>
                <a:ea typeface="+mn-ea"/>
                <a:cs typeface="+mn-cs"/>
              </a:rPr>
              <a:t>一种改进的用户界面，提供了更现代化、直观的外观和感觉。</a:t>
            </a:r>
          </a:p>
          <a:p>
            <a:pPr lvl="1"/>
            <a:r>
              <a:rPr kumimoji="1" lang="en-US" altLang="zh-CN" sz="1200" b="0" i="0" kern="1200" dirty="0">
                <a:solidFill>
                  <a:schemeClr val="tx1"/>
                </a:solidFill>
                <a:effectLst/>
                <a:latin typeface="+mn-lt"/>
                <a:ea typeface="+mn-ea"/>
                <a:cs typeface="+mn-cs"/>
              </a:rPr>
              <a:t>UI16 </a:t>
            </a:r>
            <a:r>
              <a:rPr kumimoji="1" lang="zh-CN" altLang="en-US" sz="1200" b="0" i="0" kern="1200" dirty="0">
                <a:solidFill>
                  <a:schemeClr val="tx1"/>
                </a:solidFill>
                <a:effectLst/>
                <a:latin typeface="+mn-lt"/>
                <a:ea typeface="+mn-ea"/>
                <a:cs typeface="+mn-cs"/>
              </a:rPr>
              <a:t>带来了一系列的界面优化、交互性改进以及用户体验方面的增强。</a:t>
            </a:r>
          </a:p>
          <a:p>
            <a:r>
              <a:rPr kumimoji="1" lang="en-US" altLang="zh-CN" sz="1200" b="1" i="0" kern="1200" dirty="0">
                <a:solidFill>
                  <a:schemeClr val="tx1"/>
                </a:solidFill>
                <a:effectLst/>
                <a:latin typeface="+mn-lt"/>
                <a:ea typeface="+mn-ea"/>
                <a:cs typeface="+mn-cs"/>
              </a:rPr>
              <a:t>Next Experience:</a:t>
            </a:r>
            <a:endParaRPr kumimoji="1" lang="en-US" altLang="zh-CN" sz="1200" b="0" i="0" kern="1200" dirty="0">
              <a:solidFill>
                <a:schemeClr val="tx1"/>
              </a:solidFill>
              <a:effectLst/>
              <a:latin typeface="+mn-lt"/>
              <a:ea typeface="+mn-ea"/>
              <a:cs typeface="+mn-cs"/>
            </a:endParaRPr>
          </a:p>
          <a:p>
            <a:pPr lvl="1"/>
            <a:r>
              <a:rPr kumimoji="1" lang="en-US" altLang="zh-CN" sz="1200" b="0" i="0" kern="1200" dirty="0">
                <a:solidFill>
                  <a:schemeClr val="tx1"/>
                </a:solidFill>
                <a:effectLst/>
                <a:latin typeface="+mn-lt"/>
                <a:ea typeface="+mn-ea"/>
                <a:cs typeface="+mn-cs"/>
              </a:rPr>
              <a:t>"Next Experience" </a:t>
            </a:r>
            <a:r>
              <a:rPr kumimoji="1" lang="zh-CN" altLang="en-US" sz="1200" b="0" i="0" kern="1200" dirty="0">
                <a:solidFill>
                  <a:schemeClr val="tx1"/>
                </a:solidFill>
                <a:effectLst/>
                <a:latin typeface="+mn-lt"/>
                <a:ea typeface="+mn-ea"/>
                <a:cs typeface="+mn-cs"/>
              </a:rPr>
              <a:t>通常用于表示 </a:t>
            </a:r>
            <a:r>
              <a:rPr kumimoji="1" lang="en-US" altLang="zh-CN" sz="1200" b="0" i="0" kern="1200" dirty="0">
                <a:solidFill>
                  <a:schemeClr val="tx1"/>
                </a:solidFill>
                <a:effectLst/>
                <a:latin typeface="+mn-lt"/>
                <a:ea typeface="+mn-ea"/>
                <a:cs typeface="+mn-cs"/>
              </a:rPr>
              <a:t>ServiceNow </a:t>
            </a:r>
            <a:r>
              <a:rPr kumimoji="1" lang="zh-CN" altLang="en-US" sz="1200" b="0" i="0" kern="1200" dirty="0">
                <a:solidFill>
                  <a:schemeClr val="tx1"/>
                </a:solidFill>
                <a:effectLst/>
                <a:latin typeface="+mn-lt"/>
                <a:ea typeface="+mn-ea"/>
                <a:cs typeface="+mn-cs"/>
              </a:rPr>
              <a:t>平台在用户体验和界面设计方面的不断演进和改进。</a:t>
            </a:r>
          </a:p>
          <a:p>
            <a:pPr lvl="1"/>
            <a:r>
              <a:rPr kumimoji="1" lang="zh-CN" altLang="en-US" sz="1200" b="0" i="0" kern="1200" dirty="0">
                <a:solidFill>
                  <a:schemeClr val="tx1"/>
                </a:solidFill>
                <a:effectLst/>
                <a:latin typeface="+mn-lt"/>
                <a:ea typeface="+mn-ea"/>
                <a:cs typeface="+mn-cs"/>
              </a:rPr>
              <a:t>这可能包括更新的界面设计、改进的导航、更好的工作流程等，以使用户更轻松地使用平台。</a:t>
            </a:r>
          </a:p>
          <a:p>
            <a:r>
              <a:rPr kumimoji="1" lang="zh-CN" altLang="en-US" sz="1200" b="0" i="0" kern="1200" dirty="0">
                <a:solidFill>
                  <a:schemeClr val="tx1"/>
                </a:solidFill>
                <a:effectLst/>
                <a:latin typeface="+mn-lt"/>
                <a:ea typeface="+mn-ea"/>
                <a:cs typeface="+mn-cs"/>
              </a:rPr>
              <a:t>在 </a:t>
            </a:r>
            <a:r>
              <a:rPr kumimoji="1" lang="en-US" altLang="zh-CN" sz="1200" b="0" i="0" kern="1200" dirty="0">
                <a:solidFill>
                  <a:schemeClr val="tx1"/>
                </a:solidFill>
                <a:effectLst/>
                <a:latin typeface="+mn-lt"/>
                <a:ea typeface="+mn-ea"/>
                <a:cs typeface="+mn-cs"/>
              </a:rPr>
              <a:t>ServiceNow </a:t>
            </a:r>
            <a:r>
              <a:rPr kumimoji="1" lang="zh-CN" altLang="en-US" sz="1200" b="0" i="0" kern="1200" dirty="0">
                <a:solidFill>
                  <a:schemeClr val="tx1"/>
                </a:solidFill>
                <a:effectLst/>
                <a:latin typeface="+mn-lt"/>
                <a:ea typeface="+mn-ea"/>
                <a:cs typeface="+mn-cs"/>
              </a:rPr>
              <a:t>中，平台经常进行版本更新，带来新的用户体验和界面设计方面的改进。</a:t>
            </a:r>
            <a:r>
              <a:rPr kumimoji="1" lang="en-US" altLang="zh-CN" sz="1200" b="0" i="0" kern="1200" dirty="0">
                <a:solidFill>
                  <a:schemeClr val="tx1"/>
                </a:solidFill>
                <a:effectLst/>
                <a:latin typeface="+mn-lt"/>
                <a:ea typeface="+mn-ea"/>
                <a:cs typeface="+mn-cs"/>
              </a:rPr>
              <a:t>"Next Experience" </a:t>
            </a:r>
            <a:r>
              <a:rPr kumimoji="1" lang="zh-CN" altLang="en-US" sz="1200" b="0" i="0" kern="1200" dirty="0">
                <a:solidFill>
                  <a:schemeClr val="tx1"/>
                </a:solidFill>
                <a:effectLst/>
                <a:latin typeface="+mn-lt"/>
                <a:ea typeface="+mn-ea"/>
                <a:cs typeface="+mn-cs"/>
              </a:rPr>
              <a:t>可能是指 </a:t>
            </a:r>
            <a:r>
              <a:rPr kumimoji="1" lang="en-US" altLang="zh-CN" sz="1200" b="0" i="0" kern="1200" dirty="0">
                <a:solidFill>
                  <a:schemeClr val="tx1"/>
                </a:solidFill>
                <a:effectLst/>
                <a:latin typeface="+mn-lt"/>
                <a:ea typeface="+mn-ea"/>
                <a:cs typeface="+mn-cs"/>
              </a:rPr>
              <a:t>ServiceNow </a:t>
            </a:r>
            <a:r>
              <a:rPr kumimoji="1" lang="zh-CN" altLang="en-US" sz="1200" b="0" i="0" kern="1200" dirty="0">
                <a:solidFill>
                  <a:schemeClr val="tx1"/>
                </a:solidFill>
                <a:effectLst/>
                <a:latin typeface="+mn-lt"/>
                <a:ea typeface="+mn-ea"/>
                <a:cs typeface="+mn-cs"/>
              </a:rPr>
              <a:t>持续努力提升用户体验并引入新的界面设计概念的整体努力。</a:t>
            </a:r>
          </a:p>
          <a:p>
            <a:endParaRPr lang="zh-CN" altLang="en-US" dirty="0"/>
          </a:p>
        </p:txBody>
      </p:sp>
      <p:sp>
        <p:nvSpPr>
          <p:cNvPr id="4" name="灯片编号占位符 3"/>
          <p:cNvSpPr>
            <a:spLocks noGrp="1"/>
          </p:cNvSpPr>
          <p:nvPr>
            <p:ph type="sldNum" sz="quarter" idx="5"/>
          </p:nvPr>
        </p:nvSpPr>
        <p:spPr/>
        <p:txBody>
          <a:bodyPr/>
          <a:lstStyle/>
          <a:p>
            <a:fld id="{C11B422D-FFC1-4093-B201-8736867BB5E4}" type="slidenum">
              <a:rPr kumimoji="1" lang="ja-JP" altLang="en-US" smtClean="0"/>
              <a:t>9</a:t>
            </a:fld>
            <a:endParaRPr kumimoji="1" lang="ja-JP" altLang="en-US"/>
          </a:p>
        </p:txBody>
      </p:sp>
    </p:spTree>
    <p:extLst>
      <p:ext uri="{BB962C8B-B14F-4D97-AF65-F5344CB8AC3E}">
        <p14:creationId xmlns:p14="http://schemas.microsoft.com/office/powerpoint/2010/main" val="2059126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User Impersonation  </a:t>
            </a:r>
            <a:r>
              <a:rPr lang="zh-CN" altLang="en-US" dirty="0"/>
              <a:t>当登录后会进入</a:t>
            </a:r>
            <a:r>
              <a:rPr lang="en-US" altLang="zh-CN" dirty="0"/>
              <a:t>user</a:t>
            </a:r>
            <a:r>
              <a:rPr lang="zh-CN" altLang="en-US" dirty="0"/>
              <a:t>的页面状态可以看到</a:t>
            </a:r>
            <a:r>
              <a:rPr lang="en-US" altLang="zh-CN" dirty="0"/>
              <a:t>user</a:t>
            </a:r>
            <a:r>
              <a:rPr lang="zh-CN" altLang="en-US" dirty="0"/>
              <a:t>对应的效果</a:t>
            </a:r>
            <a:br>
              <a:rPr lang="en-US" altLang="zh-CN" dirty="0"/>
            </a:br>
            <a:br>
              <a:rPr kumimoji="1" lang="zh-CN" altLang="en-US" sz="1200" b="0" i="0" kern="1200" dirty="0">
                <a:solidFill>
                  <a:schemeClr val="tx1"/>
                </a:solidFill>
                <a:effectLst/>
                <a:latin typeface="+mn-lt"/>
                <a:ea typeface="+mn-ea"/>
                <a:cs typeface="+mn-cs"/>
              </a:rPr>
            </a:br>
            <a:r>
              <a:rPr kumimoji="1" lang="en-US" altLang="zh-CN" sz="1200" b="0" i="0" kern="1200" dirty="0">
                <a:solidFill>
                  <a:schemeClr val="tx1"/>
                </a:solidFill>
                <a:effectLst/>
                <a:latin typeface="+mn-lt"/>
                <a:ea typeface="+mn-ea"/>
                <a:cs typeface="+mn-cs"/>
              </a:rPr>
              <a:t>"User Impersonation" </a:t>
            </a:r>
            <a:r>
              <a:rPr kumimoji="1" lang="zh-CN" altLang="en-US" sz="1200" b="0" i="0" kern="1200" dirty="0">
                <a:solidFill>
                  <a:schemeClr val="tx1"/>
                </a:solidFill>
                <a:effectLst/>
                <a:latin typeface="+mn-lt"/>
                <a:ea typeface="+mn-ea"/>
                <a:cs typeface="+mn-cs"/>
              </a:rPr>
              <a:t>是一种权限机制，允许系统管理员或具有相应权限的用户以另一个用户的身份登录和执行操作。这通常在支持和管理系统中用于故障排除、测试和授权等场景。</a:t>
            </a:r>
          </a:p>
          <a:p>
            <a:r>
              <a:rPr kumimoji="1" lang="zh-CN" altLang="en-US" sz="1200" b="0" i="0" kern="1200" dirty="0">
                <a:solidFill>
                  <a:schemeClr val="tx1"/>
                </a:solidFill>
                <a:effectLst/>
                <a:latin typeface="+mn-lt"/>
                <a:ea typeface="+mn-ea"/>
                <a:cs typeface="+mn-cs"/>
              </a:rPr>
              <a:t>在 </a:t>
            </a:r>
            <a:r>
              <a:rPr kumimoji="1" lang="en-US" altLang="zh-CN" sz="1200" b="0" i="0" kern="1200" dirty="0">
                <a:solidFill>
                  <a:schemeClr val="tx1"/>
                </a:solidFill>
                <a:effectLst/>
                <a:latin typeface="+mn-lt"/>
                <a:ea typeface="+mn-ea"/>
                <a:cs typeface="+mn-cs"/>
              </a:rPr>
              <a:t>ServiceNow </a:t>
            </a:r>
            <a:r>
              <a:rPr kumimoji="1" lang="zh-CN" altLang="en-US" sz="1200" b="0" i="0" kern="1200" dirty="0">
                <a:solidFill>
                  <a:schemeClr val="tx1"/>
                </a:solidFill>
                <a:effectLst/>
                <a:latin typeface="+mn-lt"/>
                <a:ea typeface="+mn-ea"/>
                <a:cs typeface="+mn-cs"/>
              </a:rPr>
              <a:t>或其他类似平台中，</a:t>
            </a:r>
            <a:r>
              <a:rPr kumimoji="1" lang="en-US" altLang="zh-CN" sz="1200" b="0" i="0" kern="1200" dirty="0">
                <a:solidFill>
                  <a:schemeClr val="tx1"/>
                </a:solidFill>
                <a:effectLst/>
                <a:latin typeface="+mn-lt"/>
                <a:ea typeface="+mn-ea"/>
                <a:cs typeface="+mn-cs"/>
              </a:rPr>
              <a:t>"User Impersonation" </a:t>
            </a:r>
            <a:r>
              <a:rPr kumimoji="1" lang="zh-CN" altLang="en-US" sz="1200" b="0" i="0" kern="1200" dirty="0">
                <a:solidFill>
                  <a:schemeClr val="tx1"/>
                </a:solidFill>
                <a:effectLst/>
                <a:latin typeface="+mn-lt"/>
                <a:ea typeface="+mn-ea"/>
                <a:cs typeface="+mn-cs"/>
              </a:rPr>
              <a:t>具体表示管理员可以模拟成系统中的其他用户，以便查看、测试或解决与该用户相关的问题。这对于理解特定用户所面临的问题、验证权限设置以及执行一些与用户关联的任务非常有用。</a:t>
            </a:r>
          </a:p>
          <a:p>
            <a:r>
              <a:rPr kumimoji="1" lang="zh-CN" altLang="en-US" sz="1200" b="0" i="0" kern="1200" dirty="0">
                <a:solidFill>
                  <a:schemeClr val="tx1"/>
                </a:solidFill>
                <a:effectLst/>
                <a:latin typeface="+mn-lt"/>
                <a:ea typeface="+mn-ea"/>
                <a:cs typeface="+mn-cs"/>
              </a:rPr>
              <a:t>主要的应用场景包括：</a:t>
            </a:r>
          </a:p>
          <a:p>
            <a:r>
              <a:rPr kumimoji="1" lang="zh-CN" altLang="en-US" sz="1200" b="1" i="0" kern="1200" dirty="0">
                <a:solidFill>
                  <a:schemeClr val="tx1"/>
                </a:solidFill>
                <a:effectLst/>
                <a:latin typeface="+mn-lt"/>
                <a:ea typeface="+mn-ea"/>
                <a:cs typeface="+mn-cs"/>
              </a:rPr>
              <a:t>故障排除：</a:t>
            </a:r>
            <a:r>
              <a:rPr kumimoji="1" lang="zh-CN" altLang="en-US" sz="1200" b="0" i="0" kern="1200" dirty="0">
                <a:solidFill>
                  <a:schemeClr val="tx1"/>
                </a:solidFill>
                <a:effectLst/>
                <a:latin typeface="+mn-lt"/>
                <a:ea typeface="+mn-ea"/>
                <a:cs typeface="+mn-cs"/>
              </a:rPr>
              <a:t> 当用户报告问题时，管理员可以使用用户模拟来重现问题并更容易地找到解决方案。</a:t>
            </a:r>
          </a:p>
          <a:p>
            <a:r>
              <a:rPr kumimoji="1" lang="zh-CN" altLang="en-US" sz="1200" b="1" i="0" kern="1200" dirty="0">
                <a:solidFill>
                  <a:schemeClr val="tx1"/>
                </a:solidFill>
                <a:effectLst/>
                <a:latin typeface="+mn-lt"/>
                <a:ea typeface="+mn-ea"/>
                <a:cs typeface="+mn-cs"/>
              </a:rPr>
              <a:t>测试权限：</a:t>
            </a:r>
            <a:r>
              <a:rPr kumimoji="1" lang="zh-CN" altLang="en-US" sz="1200" b="0" i="0" kern="1200" dirty="0">
                <a:solidFill>
                  <a:schemeClr val="tx1"/>
                </a:solidFill>
                <a:effectLst/>
                <a:latin typeface="+mn-lt"/>
                <a:ea typeface="+mn-ea"/>
                <a:cs typeface="+mn-cs"/>
              </a:rPr>
              <a:t> 管理员可以使用模拟功能测试用户的权限，确保用户只能访问他们被授权的信息和功能。</a:t>
            </a:r>
          </a:p>
          <a:p>
            <a:r>
              <a:rPr kumimoji="1" lang="zh-CN" altLang="en-US" sz="1200" b="1" i="0" kern="1200" dirty="0">
                <a:solidFill>
                  <a:schemeClr val="tx1"/>
                </a:solidFill>
                <a:effectLst/>
                <a:latin typeface="+mn-lt"/>
                <a:ea typeface="+mn-ea"/>
                <a:cs typeface="+mn-cs"/>
              </a:rPr>
              <a:t>培训：</a:t>
            </a:r>
            <a:r>
              <a:rPr kumimoji="1" lang="zh-CN" altLang="en-US" sz="1200" b="0" i="0" kern="1200" dirty="0">
                <a:solidFill>
                  <a:schemeClr val="tx1"/>
                </a:solidFill>
                <a:effectLst/>
                <a:latin typeface="+mn-lt"/>
                <a:ea typeface="+mn-ea"/>
                <a:cs typeface="+mn-cs"/>
              </a:rPr>
              <a:t> 在培训过程中，管理员可以使用模拟功能演示和教授特定用户的操作。</a:t>
            </a:r>
          </a:p>
          <a:p>
            <a:r>
              <a:rPr kumimoji="1" lang="zh-CN" altLang="en-US" sz="1200" b="1" i="0" kern="1200" dirty="0">
                <a:solidFill>
                  <a:schemeClr val="tx1"/>
                </a:solidFill>
                <a:effectLst/>
                <a:latin typeface="+mn-lt"/>
                <a:ea typeface="+mn-ea"/>
                <a:cs typeface="+mn-cs"/>
              </a:rPr>
              <a:t>授权：</a:t>
            </a:r>
            <a:r>
              <a:rPr kumimoji="1" lang="zh-CN" altLang="en-US" sz="1200" b="0" i="0" kern="1200" dirty="0">
                <a:solidFill>
                  <a:schemeClr val="tx1"/>
                </a:solidFill>
                <a:effectLst/>
                <a:latin typeface="+mn-lt"/>
                <a:ea typeface="+mn-ea"/>
                <a:cs typeface="+mn-cs"/>
              </a:rPr>
              <a:t> 系统管理员可以以某个用户的身份执行操作，以便在需要时代表用户执行必要的任务。</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11B422D-FFC1-4093-B201-8736867BB5E4}" type="slidenum">
              <a:rPr kumimoji="1" lang="ja-JP" altLang="en-US" smtClean="0"/>
              <a:t>11</a:t>
            </a:fld>
            <a:endParaRPr kumimoji="1" lang="ja-JP" altLang="en-US"/>
          </a:p>
        </p:txBody>
      </p:sp>
    </p:spTree>
    <p:extLst>
      <p:ext uri="{BB962C8B-B14F-4D97-AF65-F5344CB8AC3E}">
        <p14:creationId xmlns:p14="http://schemas.microsoft.com/office/powerpoint/2010/main" val="1411807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Elevate </a:t>
            </a:r>
            <a:r>
              <a:rPr lang="en-US" altLang="zh-CN" dirty="0" err="1"/>
              <a:t>role</a:t>
            </a:r>
            <a:r>
              <a:rPr kumimoji="1" lang="en-US" altLang="zh-CN" sz="1200" b="0" i="0" kern="1200" dirty="0" err="1">
                <a:solidFill>
                  <a:schemeClr val="tx1"/>
                </a:solidFill>
                <a:effectLst/>
                <a:latin typeface="+mn-lt"/>
                <a:ea typeface="+mn-ea"/>
                <a:cs typeface="+mn-cs"/>
              </a:rPr>
              <a:t>"Elevate</a:t>
            </a:r>
            <a:r>
              <a:rPr kumimoji="1" lang="en-US" altLang="zh-CN" sz="1200" b="0" i="0" kern="1200" dirty="0">
                <a:solidFill>
                  <a:schemeClr val="tx1"/>
                </a:solidFill>
                <a:effectLst/>
                <a:latin typeface="+mn-lt"/>
                <a:ea typeface="+mn-ea"/>
                <a:cs typeface="+mn-cs"/>
              </a:rPr>
              <a:t> role" </a:t>
            </a:r>
            <a:r>
              <a:rPr kumimoji="1" lang="zh-CN" altLang="en-US" sz="1200" b="0" i="0" kern="1200" dirty="0">
                <a:solidFill>
                  <a:schemeClr val="tx1"/>
                </a:solidFill>
                <a:effectLst/>
                <a:latin typeface="+mn-lt"/>
                <a:ea typeface="+mn-ea"/>
                <a:cs typeface="+mn-cs"/>
              </a:rPr>
              <a:t>是指提升角色的权限或特权级别。在许多系统和平台中，角色是用于定义用户权限的关键概念。提升角色通常是为了允许用户在某些情况下执行超出其正常权限的操作。</a:t>
            </a:r>
            <a:endParaRPr kumimoji="1" lang="en-US" altLang="zh-CN"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昇格</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在日语中读作 </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しょうかく</a:t>
            </a:r>
            <a:r>
              <a:rPr kumimoji="1" lang="en-US" altLang="ja-JP"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C11B422D-FFC1-4093-B201-8736867BB5E4}" type="slidenum">
              <a:rPr kumimoji="1" lang="ja-JP" altLang="en-US" smtClean="0"/>
              <a:t>12</a:t>
            </a:fld>
            <a:endParaRPr kumimoji="1" lang="ja-JP" altLang="en-US"/>
          </a:p>
        </p:txBody>
      </p:sp>
    </p:spTree>
    <p:extLst>
      <p:ext uri="{BB962C8B-B14F-4D97-AF65-F5344CB8AC3E}">
        <p14:creationId xmlns:p14="http://schemas.microsoft.com/office/powerpoint/2010/main" val="52404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Personalize list </a:t>
            </a:r>
            <a:r>
              <a:rPr kumimoji="1" lang="zh-CN" altLang="en-US" sz="1200" b="0" i="0" kern="1200" dirty="0">
                <a:solidFill>
                  <a:schemeClr val="tx1"/>
                </a:solidFill>
                <a:effectLst/>
                <a:latin typeface="+mn-lt"/>
                <a:ea typeface="+mn-ea"/>
                <a:cs typeface="+mn-cs"/>
              </a:rPr>
              <a:t>个性化列表</a:t>
            </a:r>
            <a:endParaRPr lang="en-US" altLang="zh-CN" dirty="0"/>
          </a:p>
          <a:p>
            <a:br>
              <a:rPr kumimoji="1" lang="zh-CN" altLang="en-US" sz="1200" b="0" i="0" kern="1200" dirty="0">
                <a:solidFill>
                  <a:schemeClr val="tx1"/>
                </a:solidFill>
                <a:effectLst/>
                <a:latin typeface="+mn-lt"/>
                <a:ea typeface="+mn-ea"/>
                <a:cs typeface="+mn-cs"/>
              </a:rPr>
            </a:br>
            <a:r>
              <a:rPr kumimoji="1" lang="en-US" altLang="zh-CN" sz="1200" b="0" i="0" kern="1200" dirty="0">
                <a:solidFill>
                  <a:schemeClr val="tx1"/>
                </a:solidFill>
                <a:effectLst/>
                <a:latin typeface="+mn-lt"/>
                <a:ea typeface="+mn-ea"/>
                <a:cs typeface="+mn-cs"/>
              </a:rPr>
              <a:t>"Personalize list" </a:t>
            </a:r>
            <a:r>
              <a:rPr kumimoji="1" lang="zh-CN" altLang="en-US" sz="1200" b="0" i="0" kern="1200" dirty="0">
                <a:solidFill>
                  <a:schemeClr val="tx1"/>
                </a:solidFill>
                <a:effectLst/>
                <a:latin typeface="+mn-lt"/>
                <a:ea typeface="+mn-ea"/>
                <a:cs typeface="+mn-cs"/>
              </a:rPr>
              <a:t>（个性化列表）是指在一个应用程序或系统中，用户有能力根据其个人偏好或需求自定义列表的外观和内容。这通常包括添加、移除、排序或过滤列表中的项目，以满足用户特定的工作流程或关注点。</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C11B422D-FFC1-4093-B201-8736867BB5E4}" type="slidenum">
              <a:rPr kumimoji="1" lang="ja-JP" altLang="en-US" smtClean="0"/>
              <a:t>14</a:t>
            </a:fld>
            <a:endParaRPr kumimoji="1" lang="ja-JP" altLang="en-US"/>
          </a:p>
        </p:txBody>
      </p:sp>
    </p:spTree>
    <p:extLst>
      <p:ext uri="{BB962C8B-B14F-4D97-AF65-F5344CB8AC3E}">
        <p14:creationId xmlns:p14="http://schemas.microsoft.com/office/powerpoint/2010/main" val="2749326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E413A60-BA17-49B5-92EC-7E7CC7BF67CA}" type="datetimeFigureOut">
              <a:rPr kumimoji="1" lang="ja-JP" altLang="en-US" smtClean="0"/>
              <a:t>2023/11/30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485C8CD-D4E1-44E2-97C8-7EAC2D37ED42}"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656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E413A60-BA17-49B5-92EC-7E7CC7BF67CA}" type="datetimeFigureOut">
              <a:rPr kumimoji="1" lang="ja-JP" altLang="en-US" smtClean="0"/>
              <a:t>2023/11/30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485C8CD-D4E1-44E2-97C8-7EAC2D37ED42}" type="slidenum">
              <a:rPr kumimoji="1" lang="ja-JP" altLang="en-US" smtClean="0"/>
              <a:t>‹#›</a:t>
            </a:fld>
            <a:endParaRPr kumimoji="1" lang="ja-JP" altLang="en-US"/>
          </a:p>
        </p:txBody>
      </p:sp>
    </p:spTree>
    <p:extLst>
      <p:ext uri="{BB962C8B-B14F-4D97-AF65-F5344CB8AC3E}">
        <p14:creationId xmlns:p14="http://schemas.microsoft.com/office/powerpoint/2010/main" val="3383333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E413A60-BA17-49B5-92EC-7E7CC7BF67CA}" type="datetimeFigureOut">
              <a:rPr kumimoji="1" lang="ja-JP" altLang="en-US" smtClean="0"/>
              <a:t>2023/11/30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485C8CD-D4E1-44E2-97C8-7EAC2D37ED42}" type="slidenum">
              <a:rPr kumimoji="1" lang="ja-JP" altLang="en-US" smtClean="0"/>
              <a:t>‹#›</a:t>
            </a:fld>
            <a:endParaRPr kumimoji="1" lang="ja-JP" altLang="en-US"/>
          </a:p>
        </p:txBody>
      </p:sp>
    </p:spTree>
    <p:extLst>
      <p:ext uri="{BB962C8B-B14F-4D97-AF65-F5344CB8AC3E}">
        <p14:creationId xmlns:p14="http://schemas.microsoft.com/office/powerpoint/2010/main" val="3293857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E413A60-BA17-49B5-92EC-7E7CC7BF67CA}" type="datetimeFigureOut">
              <a:rPr kumimoji="1" lang="ja-JP" altLang="en-US" smtClean="0"/>
              <a:t>2023/11/30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485C8CD-D4E1-44E2-97C8-7EAC2D37ED42}" type="slidenum">
              <a:rPr kumimoji="1" lang="ja-JP" altLang="en-US" smtClean="0"/>
              <a:t>‹#›</a:t>
            </a:fld>
            <a:endParaRPr kumimoji="1" lang="ja-JP" altLang="en-US"/>
          </a:p>
        </p:txBody>
      </p:sp>
    </p:spTree>
    <p:extLst>
      <p:ext uri="{BB962C8B-B14F-4D97-AF65-F5344CB8AC3E}">
        <p14:creationId xmlns:p14="http://schemas.microsoft.com/office/powerpoint/2010/main" val="1771239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E413A60-BA17-49B5-92EC-7E7CC7BF67CA}" type="datetimeFigureOut">
              <a:rPr kumimoji="1" lang="ja-JP" altLang="en-US" smtClean="0"/>
              <a:t>2023/11/30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485C8CD-D4E1-44E2-97C8-7EAC2D37ED42}"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969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E413A60-BA17-49B5-92EC-7E7CC7BF67CA}" type="datetimeFigureOut">
              <a:rPr kumimoji="1" lang="ja-JP" altLang="en-US" smtClean="0"/>
              <a:t>2023/11/30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485C8CD-D4E1-44E2-97C8-7EAC2D37ED42}" type="slidenum">
              <a:rPr kumimoji="1" lang="ja-JP" altLang="en-US" smtClean="0"/>
              <a:t>‹#›</a:t>
            </a:fld>
            <a:endParaRPr kumimoji="1" lang="ja-JP" altLang="en-US"/>
          </a:p>
        </p:txBody>
      </p:sp>
    </p:spTree>
    <p:extLst>
      <p:ext uri="{BB962C8B-B14F-4D97-AF65-F5344CB8AC3E}">
        <p14:creationId xmlns:p14="http://schemas.microsoft.com/office/powerpoint/2010/main" val="494409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E413A60-BA17-49B5-92EC-7E7CC7BF67CA}" type="datetimeFigureOut">
              <a:rPr kumimoji="1" lang="ja-JP" altLang="en-US" smtClean="0"/>
              <a:t>2023/11/30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485C8CD-D4E1-44E2-97C8-7EAC2D37ED42}" type="slidenum">
              <a:rPr kumimoji="1" lang="ja-JP" altLang="en-US" smtClean="0"/>
              <a:t>‹#›</a:t>
            </a:fld>
            <a:endParaRPr kumimoji="1" lang="ja-JP" altLang="en-US"/>
          </a:p>
        </p:txBody>
      </p:sp>
    </p:spTree>
    <p:extLst>
      <p:ext uri="{BB962C8B-B14F-4D97-AF65-F5344CB8AC3E}">
        <p14:creationId xmlns:p14="http://schemas.microsoft.com/office/powerpoint/2010/main" val="227778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E413A60-BA17-49B5-92EC-7E7CC7BF67CA}" type="datetimeFigureOut">
              <a:rPr kumimoji="1" lang="ja-JP" altLang="en-US" smtClean="0"/>
              <a:t>2023/11/30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485C8CD-D4E1-44E2-97C8-7EAC2D37ED42}" type="slidenum">
              <a:rPr kumimoji="1" lang="ja-JP" altLang="en-US" smtClean="0"/>
              <a:t>‹#›</a:t>
            </a:fld>
            <a:endParaRPr kumimoji="1" lang="ja-JP" altLang="en-US"/>
          </a:p>
        </p:txBody>
      </p:sp>
    </p:spTree>
    <p:extLst>
      <p:ext uri="{BB962C8B-B14F-4D97-AF65-F5344CB8AC3E}">
        <p14:creationId xmlns:p14="http://schemas.microsoft.com/office/powerpoint/2010/main" val="2541509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E413A60-BA17-49B5-92EC-7E7CC7BF67CA}" type="datetimeFigureOut">
              <a:rPr kumimoji="1" lang="ja-JP" altLang="en-US" smtClean="0"/>
              <a:t>2023/11/30</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F485C8CD-D4E1-44E2-97C8-7EAC2D37ED42}" type="slidenum">
              <a:rPr kumimoji="1" lang="ja-JP" altLang="en-US" smtClean="0"/>
              <a:t>‹#›</a:t>
            </a:fld>
            <a:endParaRPr kumimoji="1" lang="ja-JP" altLang="en-US"/>
          </a:p>
        </p:txBody>
      </p:sp>
    </p:spTree>
    <p:extLst>
      <p:ext uri="{BB962C8B-B14F-4D97-AF65-F5344CB8AC3E}">
        <p14:creationId xmlns:p14="http://schemas.microsoft.com/office/powerpoint/2010/main" val="155836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E413A60-BA17-49B5-92EC-7E7CC7BF67CA}" type="datetimeFigureOut">
              <a:rPr kumimoji="1" lang="ja-JP" altLang="en-US" smtClean="0"/>
              <a:t>2023/11/30</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485C8CD-D4E1-44E2-97C8-7EAC2D37ED42}" type="slidenum">
              <a:rPr kumimoji="1" lang="ja-JP" altLang="en-US" smtClean="0"/>
              <a:t>‹#›</a:t>
            </a:fld>
            <a:endParaRPr kumimoji="1" lang="ja-JP" altLang="en-US"/>
          </a:p>
        </p:txBody>
      </p:sp>
    </p:spTree>
    <p:extLst>
      <p:ext uri="{BB962C8B-B14F-4D97-AF65-F5344CB8AC3E}">
        <p14:creationId xmlns:p14="http://schemas.microsoft.com/office/powerpoint/2010/main" val="1348199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E413A60-BA17-49B5-92EC-7E7CC7BF67CA}" type="datetimeFigureOut">
              <a:rPr kumimoji="1" lang="ja-JP" altLang="en-US" smtClean="0"/>
              <a:t>2023/11/30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485C8CD-D4E1-44E2-97C8-7EAC2D37ED42}" type="slidenum">
              <a:rPr kumimoji="1" lang="ja-JP" altLang="en-US" smtClean="0"/>
              <a:t>‹#›</a:t>
            </a:fld>
            <a:endParaRPr kumimoji="1" lang="ja-JP" altLang="en-US"/>
          </a:p>
        </p:txBody>
      </p:sp>
    </p:spTree>
    <p:extLst>
      <p:ext uri="{BB962C8B-B14F-4D97-AF65-F5344CB8AC3E}">
        <p14:creationId xmlns:p14="http://schemas.microsoft.com/office/powerpoint/2010/main" val="519864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E413A60-BA17-49B5-92EC-7E7CC7BF67CA}" type="datetimeFigureOut">
              <a:rPr kumimoji="1" lang="ja-JP" altLang="en-US" smtClean="0"/>
              <a:t>2023/11/30</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485C8CD-D4E1-44E2-97C8-7EAC2D37ED42}" type="slidenum">
              <a:rPr kumimoji="1" lang="ja-JP" altLang="en-US" smtClean="0"/>
              <a:t>‹#›</a:t>
            </a:fld>
            <a:endParaRPr kumimoji="1"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48963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hyperlink" Target="https://docs.servicenow.com/" TargetMode="External"/><Relationship Id="rId2" Type="http://schemas.openxmlformats.org/officeDocument/2006/relationships/hyperlink" Target="https://nowlearning.servicenow.com/" TargetMode="External"/><Relationship Id="rId1" Type="http://schemas.openxmlformats.org/officeDocument/2006/relationships/slideLayout" Target="../slideLayouts/slideLayout2.xml"/><Relationship Id="rId5" Type="http://schemas.openxmlformats.org/officeDocument/2006/relationships/hyperlink" Target="https://www.servicenow.com/community/" TargetMode="External"/><Relationship Id="rId4" Type="http://schemas.openxmlformats.org/officeDocument/2006/relationships/hyperlink" Target="https://developer.servicenow.com/dev.do"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ev156739.service-now.com/sys_properties.do?sys_id=3618dafdc7e02010099a308dc7c2603d&amp;sysparm_record_target=sys_properties&amp;sysparm_record_row=1&amp;sysparm_record_rows=2755&amp;sysparm_record_list=ORDERBYDESCsys_updated_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1607D-3AC9-3E7C-9493-88B5BAAC7653}"/>
              </a:ext>
            </a:extLst>
          </p:cNvPr>
          <p:cNvSpPr>
            <a:spLocks noGrp="1"/>
          </p:cNvSpPr>
          <p:nvPr>
            <p:ph type="ctrTitle"/>
          </p:nvPr>
        </p:nvSpPr>
        <p:spPr/>
        <p:txBody>
          <a:bodyPr/>
          <a:lstStyle/>
          <a:p>
            <a:r>
              <a:rPr kumimoji="1" lang="en-US" altLang="zh-CN">
                <a:latin typeface="LiberationSans-Bold"/>
              </a:rPr>
              <a:t>Servi</a:t>
            </a:r>
            <a:r>
              <a:rPr lang="en-US" altLang="zh-CN">
                <a:latin typeface="LiberationSans-Bold"/>
              </a:rPr>
              <a:t>c</a:t>
            </a:r>
            <a:r>
              <a:rPr kumimoji="1" lang="en-US" altLang="zh-CN">
                <a:latin typeface="LiberationSans-Bold"/>
              </a:rPr>
              <a:t>eNow</a:t>
            </a:r>
            <a:br>
              <a:rPr kumimoji="1" lang="en-US" altLang="zh-CN"/>
            </a:br>
            <a:endParaRPr kumimoji="1" lang="ja-JP" altLang="en-US"/>
          </a:p>
        </p:txBody>
      </p:sp>
      <p:sp>
        <p:nvSpPr>
          <p:cNvPr id="3" name="副标题 2">
            <a:extLst>
              <a:ext uri="{FF2B5EF4-FFF2-40B4-BE49-F238E27FC236}">
                <a16:creationId xmlns:a16="http://schemas.microsoft.com/office/drawing/2014/main" id="{3BAD74B1-7C10-2626-14D6-7FC80AF837F0}"/>
              </a:ext>
            </a:extLst>
          </p:cNvPr>
          <p:cNvSpPr>
            <a:spLocks noGrp="1"/>
          </p:cNvSpPr>
          <p:nvPr>
            <p:ph type="subTitle" idx="1"/>
          </p:nvPr>
        </p:nvSpPr>
        <p:spPr/>
        <p:txBody>
          <a:bodyPr>
            <a:normAutofit/>
          </a:bodyPr>
          <a:lstStyle/>
          <a:p>
            <a:pPr algn="r"/>
            <a:r>
              <a:rPr kumimoji="1" lang="en-US" altLang="ja-JP">
                <a:latin typeface="LiberationSans-Bold"/>
              </a:rPr>
              <a:t>                 </a:t>
            </a:r>
            <a:r>
              <a:rPr lang="en-US" altLang="zh-CN">
                <a:latin typeface="LiberationSans-Bold"/>
              </a:rPr>
              <a:t>Bella         </a:t>
            </a:r>
          </a:p>
          <a:p>
            <a:pPr algn="r"/>
            <a:r>
              <a:rPr kumimoji="1" lang="en-US" altLang="ja-JP">
                <a:latin typeface="LiberationSans-Bold"/>
              </a:rPr>
              <a:t>2023/11/25</a:t>
            </a:r>
            <a:endParaRPr kumimoji="1" lang="ja-JP" altLang="en-US">
              <a:latin typeface="LiberationSans-Bold"/>
            </a:endParaRPr>
          </a:p>
        </p:txBody>
      </p:sp>
    </p:spTree>
    <p:extLst>
      <p:ext uri="{BB962C8B-B14F-4D97-AF65-F5344CB8AC3E}">
        <p14:creationId xmlns:p14="http://schemas.microsoft.com/office/powerpoint/2010/main" val="2589885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6CD3D07-AC91-F5A2-F282-59363217091E}"/>
              </a:ext>
            </a:extLst>
          </p:cNvPr>
          <p:cNvPicPr>
            <a:picLocks noChangeAspect="1"/>
          </p:cNvPicPr>
          <p:nvPr/>
        </p:nvPicPr>
        <p:blipFill>
          <a:blip r:embed="rId2"/>
          <a:stretch>
            <a:fillRect/>
          </a:stretch>
        </p:blipFill>
        <p:spPr>
          <a:xfrm>
            <a:off x="326111" y="1478651"/>
            <a:ext cx="5189045" cy="2843260"/>
          </a:xfrm>
          <a:prstGeom prst="rect">
            <a:avLst/>
          </a:prstGeom>
        </p:spPr>
      </p:pic>
      <p:pic>
        <p:nvPicPr>
          <p:cNvPr id="5" name="图片 4">
            <a:extLst>
              <a:ext uri="{FF2B5EF4-FFF2-40B4-BE49-F238E27FC236}">
                <a16:creationId xmlns:a16="http://schemas.microsoft.com/office/drawing/2014/main" id="{46B1848E-9992-A2B9-0A3B-8A312AF2D431}"/>
              </a:ext>
            </a:extLst>
          </p:cNvPr>
          <p:cNvPicPr>
            <a:picLocks noChangeAspect="1"/>
          </p:cNvPicPr>
          <p:nvPr/>
        </p:nvPicPr>
        <p:blipFill>
          <a:blip r:embed="rId3"/>
          <a:stretch>
            <a:fillRect/>
          </a:stretch>
        </p:blipFill>
        <p:spPr>
          <a:xfrm>
            <a:off x="695240" y="791633"/>
            <a:ext cx="3295819" cy="527077"/>
          </a:xfrm>
          <a:prstGeom prst="rect">
            <a:avLst/>
          </a:prstGeom>
        </p:spPr>
      </p:pic>
      <p:pic>
        <p:nvPicPr>
          <p:cNvPr id="7" name="图片 6">
            <a:extLst>
              <a:ext uri="{FF2B5EF4-FFF2-40B4-BE49-F238E27FC236}">
                <a16:creationId xmlns:a16="http://schemas.microsoft.com/office/drawing/2014/main" id="{E3CB7FD6-8404-BF2E-7D68-A173B206CA55}"/>
              </a:ext>
            </a:extLst>
          </p:cNvPr>
          <p:cNvPicPr>
            <a:picLocks noChangeAspect="1"/>
          </p:cNvPicPr>
          <p:nvPr/>
        </p:nvPicPr>
        <p:blipFill>
          <a:blip r:embed="rId4"/>
          <a:stretch>
            <a:fillRect/>
          </a:stretch>
        </p:blipFill>
        <p:spPr>
          <a:xfrm>
            <a:off x="6676845" y="791633"/>
            <a:ext cx="4153260" cy="1417443"/>
          </a:xfrm>
          <a:prstGeom prst="rect">
            <a:avLst/>
          </a:prstGeom>
        </p:spPr>
      </p:pic>
      <p:pic>
        <p:nvPicPr>
          <p:cNvPr id="9" name="图片 8">
            <a:extLst>
              <a:ext uri="{FF2B5EF4-FFF2-40B4-BE49-F238E27FC236}">
                <a16:creationId xmlns:a16="http://schemas.microsoft.com/office/drawing/2014/main" id="{7C938412-8E91-5852-4ED9-274A2E5FB574}"/>
              </a:ext>
            </a:extLst>
          </p:cNvPr>
          <p:cNvPicPr>
            <a:picLocks noChangeAspect="1"/>
          </p:cNvPicPr>
          <p:nvPr/>
        </p:nvPicPr>
        <p:blipFill>
          <a:blip r:embed="rId5"/>
          <a:stretch>
            <a:fillRect/>
          </a:stretch>
        </p:blipFill>
        <p:spPr>
          <a:xfrm>
            <a:off x="6324515" y="2490245"/>
            <a:ext cx="5267433" cy="2900905"/>
          </a:xfrm>
          <a:prstGeom prst="rect">
            <a:avLst/>
          </a:prstGeom>
        </p:spPr>
      </p:pic>
    </p:spTree>
    <p:extLst>
      <p:ext uri="{BB962C8B-B14F-4D97-AF65-F5344CB8AC3E}">
        <p14:creationId xmlns:p14="http://schemas.microsoft.com/office/powerpoint/2010/main" val="3502416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2B48609-9D32-C7F5-7298-574B8CF23252}"/>
              </a:ext>
            </a:extLst>
          </p:cNvPr>
          <p:cNvPicPr>
            <a:picLocks noChangeAspect="1"/>
          </p:cNvPicPr>
          <p:nvPr/>
        </p:nvPicPr>
        <p:blipFill>
          <a:blip r:embed="rId3"/>
          <a:stretch>
            <a:fillRect/>
          </a:stretch>
        </p:blipFill>
        <p:spPr>
          <a:xfrm>
            <a:off x="643118" y="635037"/>
            <a:ext cx="10065732" cy="5582213"/>
          </a:xfrm>
          <a:prstGeom prst="rect">
            <a:avLst/>
          </a:prstGeom>
        </p:spPr>
      </p:pic>
    </p:spTree>
    <p:extLst>
      <p:ext uri="{BB962C8B-B14F-4D97-AF65-F5344CB8AC3E}">
        <p14:creationId xmlns:p14="http://schemas.microsoft.com/office/powerpoint/2010/main" val="3740956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03EA23A-FA3A-22D1-5ADA-9A67F7F25E2F}"/>
              </a:ext>
            </a:extLst>
          </p:cNvPr>
          <p:cNvPicPr>
            <a:picLocks noChangeAspect="1"/>
          </p:cNvPicPr>
          <p:nvPr/>
        </p:nvPicPr>
        <p:blipFill>
          <a:blip r:embed="rId3"/>
          <a:stretch>
            <a:fillRect/>
          </a:stretch>
        </p:blipFill>
        <p:spPr>
          <a:xfrm>
            <a:off x="1057984" y="711677"/>
            <a:ext cx="10076033" cy="5434644"/>
          </a:xfrm>
          <a:prstGeom prst="rect">
            <a:avLst/>
          </a:prstGeom>
        </p:spPr>
      </p:pic>
      <p:sp>
        <p:nvSpPr>
          <p:cNvPr id="2" name="对话气泡: 椭圆形 1">
            <a:extLst>
              <a:ext uri="{FF2B5EF4-FFF2-40B4-BE49-F238E27FC236}">
                <a16:creationId xmlns:a16="http://schemas.microsoft.com/office/drawing/2014/main" id="{28F944EE-CF0D-1677-95CD-DFD59D824315}"/>
              </a:ext>
            </a:extLst>
          </p:cNvPr>
          <p:cNvSpPr/>
          <p:nvPr/>
        </p:nvSpPr>
        <p:spPr>
          <a:xfrm>
            <a:off x="3390900" y="311187"/>
            <a:ext cx="2790825" cy="1165188"/>
          </a:xfrm>
          <a:prstGeom prst="wedgeEllipseCallout">
            <a:avLst>
              <a:gd name="adj1" fmla="val -60833"/>
              <a:gd name="adj2" fmla="val 84572"/>
            </a:avLst>
          </a:prstGeom>
          <a:solidFill>
            <a:schemeClr val="accent2">
              <a:lumMod val="60000"/>
              <a:lumOff val="40000"/>
            </a:scheme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t>Admin</a:t>
            </a:r>
            <a:r>
              <a:rPr kumimoji="1" lang="ja-JP" altLang="en-US" sz="1600"/>
              <a:t>権限追加</a:t>
            </a:r>
            <a:endParaRPr kumimoji="1" lang="en-US" altLang="ja-JP" sz="1600"/>
          </a:p>
          <a:p>
            <a:pPr algn="ctr"/>
            <a:r>
              <a:rPr kumimoji="1" lang="en-US" altLang="ja-JP" sz="1600"/>
              <a:t>ACL</a:t>
            </a:r>
            <a:r>
              <a:rPr kumimoji="1" lang="ja-JP" altLang="en-US" sz="1600"/>
              <a:t>設定</a:t>
            </a:r>
            <a:endParaRPr kumimoji="1" lang="en-US" altLang="ja-JP" sz="1600"/>
          </a:p>
          <a:p>
            <a:pPr algn="ctr"/>
            <a:r>
              <a:rPr kumimoji="1" lang="ja-JP" altLang="en-US" sz="1600"/>
              <a:t>更新セット読み込み</a:t>
            </a:r>
          </a:p>
        </p:txBody>
      </p:sp>
    </p:spTree>
    <p:extLst>
      <p:ext uri="{BB962C8B-B14F-4D97-AF65-F5344CB8AC3E}">
        <p14:creationId xmlns:p14="http://schemas.microsoft.com/office/powerpoint/2010/main" val="2537983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F422F5A-9956-AD5F-4C28-D0051F086EB0}"/>
              </a:ext>
            </a:extLst>
          </p:cNvPr>
          <p:cNvPicPr>
            <a:picLocks noChangeAspect="1"/>
          </p:cNvPicPr>
          <p:nvPr/>
        </p:nvPicPr>
        <p:blipFill>
          <a:blip r:embed="rId2"/>
          <a:stretch>
            <a:fillRect/>
          </a:stretch>
        </p:blipFill>
        <p:spPr>
          <a:xfrm>
            <a:off x="0" y="478463"/>
            <a:ext cx="12192000" cy="5810763"/>
          </a:xfrm>
          <a:prstGeom prst="rect">
            <a:avLst/>
          </a:prstGeom>
        </p:spPr>
      </p:pic>
    </p:spTree>
    <p:extLst>
      <p:ext uri="{BB962C8B-B14F-4D97-AF65-F5344CB8AC3E}">
        <p14:creationId xmlns:p14="http://schemas.microsoft.com/office/powerpoint/2010/main" val="3166495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2450572-05BC-215F-1067-2E5DD3BE3213}"/>
              </a:ext>
            </a:extLst>
          </p:cNvPr>
          <p:cNvPicPr>
            <a:picLocks noChangeAspect="1"/>
          </p:cNvPicPr>
          <p:nvPr/>
        </p:nvPicPr>
        <p:blipFill>
          <a:blip r:embed="rId3"/>
          <a:stretch>
            <a:fillRect/>
          </a:stretch>
        </p:blipFill>
        <p:spPr>
          <a:xfrm>
            <a:off x="754032" y="344612"/>
            <a:ext cx="10075893" cy="5574305"/>
          </a:xfrm>
          <a:prstGeom prst="rect">
            <a:avLst/>
          </a:prstGeom>
        </p:spPr>
      </p:pic>
      <p:sp>
        <p:nvSpPr>
          <p:cNvPr id="4" name="爆炸形: 8 pt  3">
            <a:extLst>
              <a:ext uri="{FF2B5EF4-FFF2-40B4-BE49-F238E27FC236}">
                <a16:creationId xmlns:a16="http://schemas.microsoft.com/office/drawing/2014/main" id="{05E33367-308F-4BE8-DF1A-CF2BA5D3F734}"/>
              </a:ext>
            </a:extLst>
          </p:cNvPr>
          <p:cNvSpPr/>
          <p:nvPr/>
        </p:nvSpPr>
        <p:spPr>
          <a:xfrm>
            <a:off x="5791978" y="1531620"/>
            <a:ext cx="388620" cy="289560"/>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83643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055D9-8657-A302-EBBB-122FF7C26982}"/>
              </a:ext>
            </a:extLst>
          </p:cNvPr>
          <p:cNvSpPr>
            <a:spLocks noGrp="1"/>
          </p:cNvSpPr>
          <p:nvPr>
            <p:ph type="title"/>
          </p:nvPr>
        </p:nvSpPr>
        <p:spPr/>
        <p:txBody>
          <a:bodyPr>
            <a:normAutofit/>
          </a:bodyPr>
          <a:lstStyle/>
          <a:p>
            <a:r>
              <a:rPr kumimoji="1" lang="en-US" altLang="zh-CN" sz="4000">
                <a:latin typeface="LiberationSans-Bold"/>
              </a:rPr>
              <a:t>List Filter</a:t>
            </a:r>
            <a:endParaRPr kumimoji="1" lang="ja-JP" altLang="en-US" sz="4000">
              <a:latin typeface="LiberationSans-Bold"/>
            </a:endParaRPr>
          </a:p>
        </p:txBody>
      </p:sp>
      <p:pic>
        <p:nvPicPr>
          <p:cNvPr id="4" name="图片 3">
            <a:extLst>
              <a:ext uri="{FF2B5EF4-FFF2-40B4-BE49-F238E27FC236}">
                <a16:creationId xmlns:a16="http://schemas.microsoft.com/office/drawing/2014/main" id="{CFC28874-742B-86B9-9F3B-A1BD07035E25}"/>
              </a:ext>
            </a:extLst>
          </p:cNvPr>
          <p:cNvPicPr>
            <a:picLocks noChangeAspect="1"/>
          </p:cNvPicPr>
          <p:nvPr/>
        </p:nvPicPr>
        <p:blipFill>
          <a:blip r:embed="rId2"/>
          <a:stretch>
            <a:fillRect/>
          </a:stretch>
        </p:blipFill>
        <p:spPr>
          <a:xfrm>
            <a:off x="1406806" y="2191731"/>
            <a:ext cx="4438808" cy="2321895"/>
          </a:xfrm>
          <a:prstGeom prst="rect">
            <a:avLst/>
          </a:prstGeom>
        </p:spPr>
      </p:pic>
      <p:pic>
        <p:nvPicPr>
          <p:cNvPr id="6" name="图片 5">
            <a:extLst>
              <a:ext uri="{FF2B5EF4-FFF2-40B4-BE49-F238E27FC236}">
                <a16:creationId xmlns:a16="http://schemas.microsoft.com/office/drawing/2014/main" id="{F277C4D0-7848-B698-50C1-5EA0A97733E3}"/>
              </a:ext>
            </a:extLst>
          </p:cNvPr>
          <p:cNvPicPr>
            <a:picLocks noChangeAspect="1"/>
          </p:cNvPicPr>
          <p:nvPr/>
        </p:nvPicPr>
        <p:blipFill>
          <a:blip r:embed="rId3"/>
          <a:stretch>
            <a:fillRect/>
          </a:stretch>
        </p:blipFill>
        <p:spPr>
          <a:xfrm>
            <a:off x="8144359" y="1872027"/>
            <a:ext cx="3734640" cy="2422585"/>
          </a:xfrm>
          <a:prstGeom prst="rect">
            <a:avLst/>
          </a:prstGeom>
        </p:spPr>
      </p:pic>
      <p:pic>
        <p:nvPicPr>
          <p:cNvPr id="8" name="图片 7">
            <a:extLst>
              <a:ext uri="{FF2B5EF4-FFF2-40B4-BE49-F238E27FC236}">
                <a16:creationId xmlns:a16="http://schemas.microsoft.com/office/drawing/2014/main" id="{451891BF-32A4-A9B3-182A-4BA7E7C790C9}"/>
              </a:ext>
            </a:extLst>
          </p:cNvPr>
          <p:cNvPicPr>
            <a:picLocks noChangeAspect="1"/>
          </p:cNvPicPr>
          <p:nvPr/>
        </p:nvPicPr>
        <p:blipFill>
          <a:blip r:embed="rId4"/>
          <a:stretch>
            <a:fillRect/>
          </a:stretch>
        </p:blipFill>
        <p:spPr>
          <a:xfrm>
            <a:off x="5521466" y="4002604"/>
            <a:ext cx="2871259" cy="2301310"/>
          </a:xfrm>
          <a:prstGeom prst="rect">
            <a:avLst/>
          </a:prstGeom>
        </p:spPr>
      </p:pic>
      <p:sp>
        <p:nvSpPr>
          <p:cNvPr id="3" name="爆炸形: 8 pt  2">
            <a:extLst>
              <a:ext uri="{FF2B5EF4-FFF2-40B4-BE49-F238E27FC236}">
                <a16:creationId xmlns:a16="http://schemas.microsoft.com/office/drawing/2014/main" id="{259070D1-1306-7081-515F-DF5915CAD745}"/>
              </a:ext>
            </a:extLst>
          </p:cNvPr>
          <p:cNvSpPr/>
          <p:nvPr/>
        </p:nvSpPr>
        <p:spPr>
          <a:xfrm>
            <a:off x="8144359" y="1912991"/>
            <a:ext cx="408375" cy="457200"/>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文本框 6">
            <a:extLst>
              <a:ext uri="{FF2B5EF4-FFF2-40B4-BE49-F238E27FC236}">
                <a16:creationId xmlns:a16="http://schemas.microsoft.com/office/drawing/2014/main" id="{C7FC5841-E0FE-12D2-E2E1-BDDF1D39CE93}"/>
              </a:ext>
            </a:extLst>
          </p:cNvPr>
          <p:cNvSpPr txBox="1"/>
          <p:nvPr/>
        </p:nvSpPr>
        <p:spPr>
          <a:xfrm>
            <a:off x="1504950" y="5224104"/>
            <a:ext cx="1876425" cy="369332"/>
          </a:xfrm>
          <a:prstGeom prst="rect">
            <a:avLst/>
          </a:prstGeom>
          <a:noFill/>
        </p:spPr>
        <p:txBody>
          <a:bodyPr wrap="square">
            <a:spAutoFit/>
          </a:bodyPr>
          <a:lstStyle/>
          <a:p>
            <a:r>
              <a:rPr lang="en-US" altLang="ja-JP" sz="1800" b="1" i="0" u="none" strike="noStrike" baseline="0">
                <a:latin typeface="LiberationSans-Bold"/>
              </a:rPr>
              <a:t>Dot-walking</a:t>
            </a:r>
            <a:endParaRPr lang="ja-JP" altLang="en-US"/>
          </a:p>
        </p:txBody>
      </p:sp>
    </p:spTree>
    <p:extLst>
      <p:ext uri="{BB962C8B-B14F-4D97-AF65-F5344CB8AC3E}">
        <p14:creationId xmlns:p14="http://schemas.microsoft.com/office/powerpoint/2010/main" val="3755271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055D9-8657-A302-EBBB-122FF7C26982}"/>
              </a:ext>
            </a:extLst>
          </p:cNvPr>
          <p:cNvSpPr>
            <a:spLocks noGrp="1"/>
          </p:cNvSpPr>
          <p:nvPr>
            <p:ph type="title"/>
          </p:nvPr>
        </p:nvSpPr>
        <p:spPr/>
        <p:txBody>
          <a:bodyPr>
            <a:normAutofit/>
          </a:bodyPr>
          <a:lstStyle/>
          <a:p>
            <a:r>
              <a:rPr kumimoji="1" lang="en-US" altLang="ja-JP" sz="4000">
                <a:latin typeface="LiberationSans-Bold"/>
              </a:rPr>
              <a:t>Form</a:t>
            </a:r>
            <a:endParaRPr kumimoji="1" lang="ja-JP" altLang="en-US" sz="4000">
              <a:latin typeface="LiberationSans-Bold"/>
            </a:endParaRPr>
          </a:p>
        </p:txBody>
      </p:sp>
      <p:pic>
        <p:nvPicPr>
          <p:cNvPr id="5" name="图片 4">
            <a:extLst>
              <a:ext uri="{FF2B5EF4-FFF2-40B4-BE49-F238E27FC236}">
                <a16:creationId xmlns:a16="http://schemas.microsoft.com/office/drawing/2014/main" id="{A9BC7306-16D2-C5E8-0278-8851ECA7D52B}"/>
              </a:ext>
            </a:extLst>
          </p:cNvPr>
          <p:cNvPicPr>
            <a:picLocks noChangeAspect="1"/>
          </p:cNvPicPr>
          <p:nvPr/>
        </p:nvPicPr>
        <p:blipFill>
          <a:blip r:embed="rId2"/>
          <a:stretch>
            <a:fillRect/>
          </a:stretch>
        </p:blipFill>
        <p:spPr>
          <a:xfrm>
            <a:off x="918619" y="1904637"/>
            <a:ext cx="10697296" cy="3610337"/>
          </a:xfrm>
          <a:prstGeom prst="rect">
            <a:avLst/>
          </a:prstGeom>
        </p:spPr>
      </p:pic>
    </p:spTree>
    <p:extLst>
      <p:ext uri="{BB962C8B-B14F-4D97-AF65-F5344CB8AC3E}">
        <p14:creationId xmlns:p14="http://schemas.microsoft.com/office/powerpoint/2010/main" val="2591041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055D9-8657-A302-EBBB-122FF7C26982}"/>
              </a:ext>
            </a:extLst>
          </p:cNvPr>
          <p:cNvSpPr>
            <a:spLocks noGrp="1"/>
          </p:cNvSpPr>
          <p:nvPr>
            <p:ph type="title"/>
          </p:nvPr>
        </p:nvSpPr>
        <p:spPr/>
        <p:txBody>
          <a:bodyPr>
            <a:normAutofit/>
          </a:bodyPr>
          <a:lstStyle/>
          <a:p>
            <a:r>
              <a:rPr kumimoji="1" lang="en-US" altLang="ja-JP" sz="4000">
                <a:latin typeface="LiberationSans-Bold"/>
              </a:rPr>
              <a:t>Form</a:t>
            </a:r>
            <a:endParaRPr kumimoji="1" lang="ja-JP" altLang="en-US" sz="4000">
              <a:latin typeface="LiberationSans-Bold"/>
            </a:endParaRPr>
          </a:p>
        </p:txBody>
      </p:sp>
      <p:pic>
        <p:nvPicPr>
          <p:cNvPr id="4" name="图片 3">
            <a:extLst>
              <a:ext uri="{FF2B5EF4-FFF2-40B4-BE49-F238E27FC236}">
                <a16:creationId xmlns:a16="http://schemas.microsoft.com/office/drawing/2014/main" id="{20F18E19-1993-E4D1-0BC5-87A6BF1E4E21}"/>
              </a:ext>
            </a:extLst>
          </p:cNvPr>
          <p:cNvPicPr>
            <a:picLocks noChangeAspect="1"/>
          </p:cNvPicPr>
          <p:nvPr/>
        </p:nvPicPr>
        <p:blipFill>
          <a:blip r:embed="rId2"/>
          <a:stretch>
            <a:fillRect/>
          </a:stretch>
        </p:blipFill>
        <p:spPr>
          <a:xfrm>
            <a:off x="1097280" y="1946596"/>
            <a:ext cx="10051796" cy="2920679"/>
          </a:xfrm>
          <a:prstGeom prst="rect">
            <a:avLst/>
          </a:prstGeom>
        </p:spPr>
      </p:pic>
    </p:spTree>
    <p:extLst>
      <p:ext uri="{BB962C8B-B14F-4D97-AF65-F5344CB8AC3E}">
        <p14:creationId xmlns:p14="http://schemas.microsoft.com/office/powerpoint/2010/main" val="2597458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C3759F-973D-38BC-EC4E-BE534DB9EEC0}"/>
              </a:ext>
            </a:extLst>
          </p:cNvPr>
          <p:cNvSpPr>
            <a:spLocks noGrp="1"/>
          </p:cNvSpPr>
          <p:nvPr>
            <p:ph type="title"/>
          </p:nvPr>
        </p:nvSpPr>
        <p:spPr/>
        <p:txBody>
          <a:bodyPr>
            <a:normAutofit/>
          </a:bodyPr>
          <a:lstStyle/>
          <a:p>
            <a:r>
              <a:rPr kumimoji="1" lang="en-US" altLang="ja-JP" sz="4000">
                <a:latin typeface="LiberationSans-Bold"/>
              </a:rPr>
              <a:t>Field </a:t>
            </a:r>
            <a:r>
              <a:rPr lang="en-US" altLang="ja-JP" sz="1800" b="0" i="0" u="none" strike="noStrike" baseline="0">
                <a:latin typeface="LiberationSerif"/>
              </a:rPr>
              <a:t>Dictionary /</a:t>
            </a:r>
            <a:r>
              <a:rPr lang="ja-JP" altLang="en-US" sz="1800" b="0" i="0" u="none" strike="noStrike" baseline="0">
                <a:latin typeface="LiberationSerif"/>
              </a:rPr>
              <a:t>辞書</a:t>
            </a:r>
            <a:endParaRPr kumimoji="1" lang="ja-JP" altLang="en-US" sz="4000">
              <a:latin typeface="LiberationSans-Bold"/>
            </a:endParaRPr>
          </a:p>
        </p:txBody>
      </p:sp>
      <p:sp>
        <p:nvSpPr>
          <p:cNvPr id="3" name="内容占位符 2">
            <a:extLst>
              <a:ext uri="{FF2B5EF4-FFF2-40B4-BE49-F238E27FC236}">
                <a16:creationId xmlns:a16="http://schemas.microsoft.com/office/drawing/2014/main" id="{D4CEF7F7-2F27-9B92-857A-DB4C9C7E66F2}"/>
              </a:ext>
            </a:extLst>
          </p:cNvPr>
          <p:cNvSpPr>
            <a:spLocks noGrp="1"/>
          </p:cNvSpPr>
          <p:nvPr>
            <p:ph idx="1"/>
          </p:nvPr>
        </p:nvSpPr>
        <p:spPr>
          <a:xfrm>
            <a:off x="1097280" y="1845734"/>
            <a:ext cx="3802756" cy="4023360"/>
          </a:xfrm>
        </p:spPr>
        <p:txBody>
          <a:bodyPr/>
          <a:lstStyle/>
          <a:p>
            <a:r>
              <a:rPr lang="en-US" altLang="ja-JP" b="0" i="0" u="none" strike="noStrike">
                <a:effectLst/>
                <a:latin typeface="Lato" panose="020F0502020204030203" pitchFamily="34" charset="0"/>
              </a:rPr>
              <a:t>True/False</a:t>
            </a:r>
            <a:r>
              <a:rPr lang="ja-JP" altLang="en-US">
                <a:latin typeface="Lato" panose="020F0502020204030203" pitchFamily="34" charset="0"/>
              </a:rPr>
              <a:t>→</a:t>
            </a:r>
            <a:r>
              <a:rPr kumimoji="1" lang="en-US" altLang="ja-JP"/>
              <a:t> Checkbox </a:t>
            </a:r>
            <a:r>
              <a:rPr kumimoji="1" lang="ja-JP" altLang="en-US"/>
              <a:t>　　　</a:t>
            </a:r>
            <a:endParaRPr kumimoji="1" lang="en-US" altLang="ja-JP"/>
          </a:p>
          <a:p>
            <a:r>
              <a:rPr lang="en-US" altLang="ja-JP" b="0" i="0" u="none" strike="noStrike">
                <a:effectLst/>
                <a:latin typeface="Lato" panose="020F0502020204030203" pitchFamily="34" charset="0"/>
              </a:rPr>
              <a:t>Calendar Date/Time</a:t>
            </a:r>
          </a:p>
          <a:p>
            <a:r>
              <a:rPr lang="en-US" altLang="ja-JP" b="0" i="0" u="none" strike="noStrike">
                <a:effectLst/>
                <a:latin typeface="Lato" panose="020F0502020204030203" pitchFamily="34" charset="0"/>
              </a:rPr>
              <a:t>Choice</a:t>
            </a:r>
            <a:endParaRPr lang="en-US" altLang="ja-JP">
              <a:latin typeface="Lato" panose="020F0502020204030203" pitchFamily="34" charset="0"/>
            </a:endParaRPr>
          </a:p>
          <a:p>
            <a:r>
              <a:rPr lang="en-US" altLang="ja-JP" b="0" i="0" u="none" strike="noStrike">
                <a:effectLst/>
                <a:latin typeface="Lato" panose="020F0502020204030203" pitchFamily="34" charset="0"/>
              </a:rPr>
              <a:t>Currency</a:t>
            </a:r>
          </a:p>
          <a:p>
            <a:r>
              <a:rPr kumimoji="1" lang="en-US" altLang="ja-JP"/>
              <a:t>String</a:t>
            </a:r>
            <a:r>
              <a:rPr kumimoji="1" lang="ja-JP" altLang="en-US"/>
              <a:t>（２５５）　</a:t>
            </a:r>
            <a:r>
              <a:rPr kumimoji="1" lang="en-US" altLang="ja-JP"/>
              <a:t>choice </a:t>
            </a:r>
          </a:p>
          <a:p>
            <a:r>
              <a:rPr lang="en-US" altLang="ja-JP" b="0" i="0" u="none" strike="noStrike">
                <a:effectLst/>
                <a:latin typeface="Lato" panose="020F0502020204030203" pitchFamily="34" charset="0"/>
              </a:rPr>
              <a:t>Date/Time</a:t>
            </a:r>
          </a:p>
          <a:p>
            <a:r>
              <a:rPr lang="en-US" altLang="ja-JP" b="0" i="0" u="sng">
                <a:effectLst/>
                <a:latin typeface="Lato" panose="020F0502020204030203" pitchFamily="34" charset="0"/>
              </a:rPr>
              <a:t>Duration</a:t>
            </a:r>
            <a:endParaRPr lang="en-US" altLang="ja-JP">
              <a:latin typeface="Lato" panose="020F0502020204030203" pitchFamily="34" charset="0"/>
            </a:endParaRPr>
          </a:p>
          <a:p>
            <a:r>
              <a:rPr lang="en-US" altLang="ja-JP" b="0" i="0" u="none" strike="noStrike">
                <a:effectLst/>
                <a:latin typeface="Lato" panose="020F0502020204030203" pitchFamily="34" charset="0"/>
              </a:rPr>
              <a:t>Integer</a:t>
            </a:r>
          </a:p>
          <a:p>
            <a:r>
              <a:rPr lang="en-US" altLang="ja-JP" b="0" i="0" u="none" strike="noStrike">
                <a:effectLst/>
                <a:latin typeface="Lato" panose="020F0502020204030203" pitchFamily="34" charset="0"/>
              </a:rPr>
              <a:t>Reference</a:t>
            </a:r>
            <a:endParaRPr kumimoji="1" lang="ja-JP" altLang="en-US"/>
          </a:p>
        </p:txBody>
      </p:sp>
      <p:sp>
        <p:nvSpPr>
          <p:cNvPr id="4" name="内容占位符 2">
            <a:extLst>
              <a:ext uri="{FF2B5EF4-FFF2-40B4-BE49-F238E27FC236}">
                <a16:creationId xmlns:a16="http://schemas.microsoft.com/office/drawing/2014/main" id="{B25D549D-6D0A-DF9C-FB99-A37E789B123C}"/>
              </a:ext>
            </a:extLst>
          </p:cNvPr>
          <p:cNvSpPr txBox="1">
            <a:spLocks/>
          </p:cNvSpPr>
          <p:nvPr/>
        </p:nvSpPr>
        <p:spPr>
          <a:xfrm>
            <a:off x="5784093" y="1845734"/>
            <a:ext cx="3802756"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b="0" i="0" u="none" strike="noStrike">
                <a:effectLst/>
                <a:latin typeface="Lato" panose="020F0502020204030203" pitchFamily="34" charset="0"/>
              </a:rPr>
              <a:t>URL </a:t>
            </a:r>
          </a:p>
          <a:p>
            <a:r>
              <a:rPr lang="en-US" altLang="ja-JP" b="0" i="0" u="none" strike="noStrike">
                <a:effectLst/>
                <a:latin typeface="Lato" panose="020F0502020204030203" pitchFamily="34" charset="0"/>
              </a:rPr>
              <a:t>List</a:t>
            </a:r>
            <a:r>
              <a:rPr lang="ja-JP" altLang="en-US" b="0" i="0" u="none" strike="noStrike">
                <a:effectLst/>
                <a:latin typeface="Lato" panose="020F0502020204030203" pitchFamily="34" charset="0"/>
              </a:rPr>
              <a:t>　</a:t>
            </a:r>
            <a:r>
              <a:rPr lang="en-US" altLang="ja-JP" b="0" i="0" u="none" strike="noStrike">
                <a:effectLst/>
                <a:latin typeface="Lato" panose="020F0502020204030203" pitchFamily="34" charset="0"/>
              </a:rPr>
              <a:t> </a:t>
            </a:r>
            <a:r>
              <a:rPr lang="ja-JP" altLang="en-US"/>
              <a:t>　　</a:t>
            </a:r>
            <a:endParaRPr lang="en-US" altLang="ja-JP"/>
          </a:p>
          <a:p>
            <a:r>
              <a:rPr lang="en-US" altLang="ja-JP" b="0" i="0" u="none" strike="noStrike">
                <a:effectLst/>
                <a:latin typeface="Lato" panose="020F0502020204030203" pitchFamily="34" charset="0"/>
              </a:rPr>
              <a:t>Journal List</a:t>
            </a:r>
          </a:p>
          <a:p>
            <a:r>
              <a:rPr lang="en-US" altLang="ja-JP" b="0" i="0" u="none" strike="noStrike">
                <a:effectLst/>
                <a:latin typeface="Lato" panose="020F0502020204030203" pitchFamily="34" charset="0"/>
              </a:rPr>
              <a:t>Journal Input</a:t>
            </a:r>
          </a:p>
          <a:p>
            <a:r>
              <a:rPr lang="en-US" altLang="ja-JP" b="0" i="0" u="none" strike="noStrike">
                <a:effectLst/>
                <a:latin typeface="Lato" panose="020F0502020204030203" pitchFamily="34" charset="0"/>
              </a:rPr>
              <a:t> </a:t>
            </a:r>
          </a:p>
          <a:p>
            <a:endParaRPr lang="en-US" altLang="ja-JP" b="0" i="0" u="none" strike="noStrike">
              <a:effectLst/>
              <a:latin typeface="Lato" panose="020F0502020204030203" pitchFamily="34" charset="0"/>
            </a:endParaRPr>
          </a:p>
          <a:p>
            <a:endParaRPr lang="ja-JP" altLang="en-US"/>
          </a:p>
        </p:txBody>
      </p:sp>
    </p:spTree>
    <p:extLst>
      <p:ext uri="{BB962C8B-B14F-4D97-AF65-F5344CB8AC3E}">
        <p14:creationId xmlns:p14="http://schemas.microsoft.com/office/powerpoint/2010/main" val="510238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055D9-8657-A302-EBBB-122FF7C26982}"/>
              </a:ext>
            </a:extLst>
          </p:cNvPr>
          <p:cNvSpPr>
            <a:spLocks noGrp="1"/>
          </p:cNvSpPr>
          <p:nvPr>
            <p:ph type="title"/>
          </p:nvPr>
        </p:nvSpPr>
        <p:spPr/>
        <p:txBody>
          <a:bodyPr>
            <a:normAutofit/>
          </a:bodyPr>
          <a:lstStyle/>
          <a:p>
            <a:r>
              <a:rPr kumimoji="1" lang="en-US" altLang="ja-JP" sz="4000">
                <a:latin typeface="LiberationSans-Bold"/>
              </a:rPr>
              <a:t>Create Application</a:t>
            </a:r>
            <a:r>
              <a:rPr kumimoji="1" lang="zh-CN" altLang="en-US" sz="4000">
                <a:latin typeface="LiberationSans-Bold"/>
              </a:rPr>
              <a:t>（演示）</a:t>
            </a:r>
            <a:endParaRPr kumimoji="1" lang="ja-JP" altLang="en-US" sz="4000">
              <a:latin typeface="LiberationSans-Bold"/>
            </a:endParaRPr>
          </a:p>
        </p:txBody>
      </p:sp>
      <p:pic>
        <p:nvPicPr>
          <p:cNvPr id="4" name="图片 3">
            <a:extLst>
              <a:ext uri="{FF2B5EF4-FFF2-40B4-BE49-F238E27FC236}">
                <a16:creationId xmlns:a16="http://schemas.microsoft.com/office/drawing/2014/main" id="{91B7CE92-7673-BD79-5FD0-061EA8347754}"/>
              </a:ext>
            </a:extLst>
          </p:cNvPr>
          <p:cNvPicPr>
            <a:picLocks noChangeAspect="1"/>
          </p:cNvPicPr>
          <p:nvPr/>
        </p:nvPicPr>
        <p:blipFill>
          <a:blip r:embed="rId3"/>
          <a:stretch>
            <a:fillRect/>
          </a:stretch>
        </p:blipFill>
        <p:spPr>
          <a:xfrm>
            <a:off x="240286" y="2194032"/>
            <a:ext cx="3570632" cy="1865154"/>
          </a:xfrm>
          <a:prstGeom prst="rect">
            <a:avLst/>
          </a:prstGeom>
        </p:spPr>
      </p:pic>
      <p:pic>
        <p:nvPicPr>
          <p:cNvPr id="6" name="图片 5">
            <a:extLst>
              <a:ext uri="{FF2B5EF4-FFF2-40B4-BE49-F238E27FC236}">
                <a16:creationId xmlns:a16="http://schemas.microsoft.com/office/drawing/2014/main" id="{0F1D716A-E7B4-16DC-5F33-21F659B5A3F3}"/>
              </a:ext>
            </a:extLst>
          </p:cNvPr>
          <p:cNvPicPr>
            <a:picLocks noChangeAspect="1"/>
          </p:cNvPicPr>
          <p:nvPr/>
        </p:nvPicPr>
        <p:blipFill>
          <a:blip r:embed="rId4"/>
          <a:stretch>
            <a:fillRect/>
          </a:stretch>
        </p:blipFill>
        <p:spPr>
          <a:xfrm>
            <a:off x="3981488" y="2145361"/>
            <a:ext cx="3307688" cy="1978247"/>
          </a:xfrm>
          <a:prstGeom prst="rect">
            <a:avLst/>
          </a:prstGeom>
        </p:spPr>
      </p:pic>
      <p:sp>
        <p:nvSpPr>
          <p:cNvPr id="3" name="文本框 2">
            <a:extLst>
              <a:ext uri="{FF2B5EF4-FFF2-40B4-BE49-F238E27FC236}">
                <a16:creationId xmlns:a16="http://schemas.microsoft.com/office/drawing/2014/main" id="{D35D38A5-1994-B18E-3FFC-B9733A46FDD7}"/>
              </a:ext>
            </a:extLst>
          </p:cNvPr>
          <p:cNvSpPr txBox="1"/>
          <p:nvPr/>
        </p:nvSpPr>
        <p:spPr>
          <a:xfrm>
            <a:off x="3810918" y="1824700"/>
            <a:ext cx="3612495" cy="369332"/>
          </a:xfrm>
          <a:prstGeom prst="rect">
            <a:avLst/>
          </a:prstGeom>
          <a:noFill/>
        </p:spPr>
        <p:txBody>
          <a:bodyPr wrap="square" rtlCol="0">
            <a:spAutoFit/>
          </a:bodyPr>
          <a:lstStyle/>
          <a:p>
            <a:r>
              <a:rPr kumimoji="1" lang="en-US" altLang="ja-JP" dirty="0"/>
              <a:t>System Application /Studio</a:t>
            </a:r>
            <a:endParaRPr kumimoji="1" lang="ja-JP" altLang="en-US" dirty="0"/>
          </a:p>
        </p:txBody>
      </p:sp>
      <p:pic>
        <p:nvPicPr>
          <p:cNvPr id="7" name="图片 6">
            <a:extLst>
              <a:ext uri="{FF2B5EF4-FFF2-40B4-BE49-F238E27FC236}">
                <a16:creationId xmlns:a16="http://schemas.microsoft.com/office/drawing/2014/main" id="{F1DDC45E-09FB-31D4-B2A8-8708AB0230C3}"/>
              </a:ext>
            </a:extLst>
          </p:cNvPr>
          <p:cNvPicPr>
            <a:picLocks noChangeAspect="1"/>
          </p:cNvPicPr>
          <p:nvPr/>
        </p:nvPicPr>
        <p:blipFill>
          <a:blip r:embed="rId5"/>
          <a:stretch>
            <a:fillRect/>
          </a:stretch>
        </p:blipFill>
        <p:spPr>
          <a:xfrm>
            <a:off x="7439081" y="2194032"/>
            <a:ext cx="4273223" cy="1880905"/>
          </a:xfrm>
          <a:prstGeom prst="rect">
            <a:avLst/>
          </a:prstGeom>
        </p:spPr>
      </p:pic>
      <p:sp>
        <p:nvSpPr>
          <p:cNvPr id="8" name="文本框 7">
            <a:extLst>
              <a:ext uri="{FF2B5EF4-FFF2-40B4-BE49-F238E27FC236}">
                <a16:creationId xmlns:a16="http://schemas.microsoft.com/office/drawing/2014/main" id="{E4DC4A3A-C8FB-984E-6F5F-79C50591B0C9}"/>
              </a:ext>
            </a:extLst>
          </p:cNvPr>
          <p:cNvSpPr txBox="1"/>
          <p:nvPr/>
        </p:nvSpPr>
        <p:spPr>
          <a:xfrm>
            <a:off x="7289176" y="1824700"/>
            <a:ext cx="4541695" cy="369332"/>
          </a:xfrm>
          <a:prstGeom prst="rect">
            <a:avLst/>
          </a:prstGeom>
          <a:noFill/>
        </p:spPr>
        <p:txBody>
          <a:bodyPr wrap="square" rtlCol="0">
            <a:spAutoFit/>
          </a:bodyPr>
          <a:lstStyle/>
          <a:p>
            <a:r>
              <a:rPr kumimoji="1" lang="en-US" altLang="ja-JP" dirty="0"/>
              <a:t>System Definition/tables and columns</a:t>
            </a:r>
            <a:endParaRPr kumimoji="1" lang="ja-JP" altLang="en-US" dirty="0"/>
          </a:p>
        </p:txBody>
      </p:sp>
    </p:spTree>
    <p:extLst>
      <p:ext uri="{BB962C8B-B14F-4D97-AF65-F5344CB8AC3E}">
        <p14:creationId xmlns:p14="http://schemas.microsoft.com/office/powerpoint/2010/main" val="814164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3A150-5930-1D3C-6F83-FF50368FD039}"/>
              </a:ext>
            </a:extLst>
          </p:cNvPr>
          <p:cNvSpPr>
            <a:spLocks noGrp="1"/>
          </p:cNvSpPr>
          <p:nvPr>
            <p:ph type="title"/>
          </p:nvPr>
        </p:nvSpPr>
        <p:spPr/>
        <p:txBody>
          <a:bodyPr/>
          <a:lstStyle/>
          <a:p>
            <a:r>
              <a:rPr lang="en-US" altLang="ja-JP">
                <a:latin typeface="LiberationSans-Bold"/>
              </a:rPr>
              <a:t>Link:</a:t>
            </a:r>
            <a:endParaRPr kumimoji="1" lang="ja-JP" altLang="en-US">
              <a:latin typeface="LiberationSans-Bold"/>
            </a:endParaRPr>
          </a:p>
        </p:txBody>
      </p:sp>
      <p:sp>
        <p:nvSpPr>
          <p:cNvPr id="3" name="内容占位符 2">
            <a:extLst>
              <a:ext uri="{FF2B5EF4-FFF2-40B4-BE49-F238E27FC236}">
                <a16:creationId xmlns:a16="http://schemas.microsoft.com/office/drawing/2014/main" id="{A1A03FAA-8EFA-4E90-245A-3260A1852293}"/>
              </a:ext>
            </a:extLst>
          </p:cNvPr>
          <p:cNvSpPr>
            <a:spLocks noGrp="1"/>
          </p:cNvSpPr>
          <p:nvPr>
            <p:ph idx="1"/>
          </p:nvPr>
        </p:nvSpPr>
        <p:spPr/>
        <p:txBody>
          <a:bodyPr/>
          <a:lstStyle/>
          <a:p>
            <a:r>
              <a:rPr kumimoji="1" lang="en-US" altLang="ja-JP" b="1" dirty="0">
                <a:hlinkClick r:id="rId2"/>
              </a:rPr>
              <a:t>https://nowlearning.servicenow.com/</a:t>
            </a:r>
            <a:endParaRPr kumimoji="1" lang="en-US" altLang="ja-JP" b="1" dirty="0"/>
          </a:p>
          <a:p>
            <a:r>
              <a:rPr lang="en-US" altLang="ja-JP" b="1" dirty="0">
                <a:hlinkClick r:id="rId3"/>
              </a:rPr>
              <a:t>https://docs.servicenow.com/</a:t>
            </a:r>
            <a:endParaRPr kumimoji="1" lang="en-US" altLang="ja-JP" b="1" dirty="0"/>
          </a:p>
          <a:p>
            <a:r>
              <a:rPr kumimoji="1" lang="zh-CN" altLang="en-US" b="1" dirty="0">
                <a:hlinkClick r:id="rId4"/>
              </a:rPr>
              <a:t>登录的</a:t>
            </a:r>
            <a:r>
              <a:rPr kumimoji="1" lang="en-US" altLang="ja-JP" b="1" dirty="0">
                <a:hlinkClick r:id="rId4"/>
              </a:rPr>
              <a:t>URL:https://developer.servicenow.com/dev.do</a:t>
            </a:r>
            <a:endParaRPr kumimoji="1" lang="en-US" altLang="ja-JP" b="1" dirty="0"/>
          </a:p>
          <a:p>
            <a:r>
              <a:rPr kumimoji="1" lang="en-US" altLang="ja-JP" b="1" dirty="0">
                <a:hlinkClick r:id="rId5"/>
              </a:rPr>
              <a:t>https://www.servicenow.com/community/</a:t>
            </a:r>
            <a:endParaRPr kumimoji="1" lang="en-US" altLang="ja-JP" b="1" dirty="0"/>
          </a:p>
          <a:p>
            <a:endParaRPr kumimoji="1" lang="ja-JP" altLang="en-US" b="1" dirty="0"/>
          </a:p>
        </p:txBody>
      </p:sp>
    </p:spTree>
    <p:extLst>
      <p:ext uri="{BB962C8B-B14F-4D97-AF65-F5344CB8AC3E}">
        <p14:creationId xmlns:p14="http://schemas.microsoft.com/office/powerpoint/2010/main" val="1981200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04AF4CA-332D-3B7F-4416-6435FA5ACA02}"/>
              </a:ext>
            </a:extLst>
          </p:cNvPr>
          <p:cNvPicPr>
            <a:picLocks noGrp="1" noChangeAspect="1"/>
          </p:cNvPicPr>
          <p:nvPr>
            <p:ph idx="1"/>
          </p:nvPr>
        </p:nvPicPr>
        <p:blipFill>
          <a:blip r:embed="rId2"/>
          <a:stretch>
            <a:fillRect/>
          </a:stretch>
        </p:blipFill>
        <p:spPr>
          <a:xfrm>
            <a:off x="704850" y="93662"/>
            <a:ext cx="10420350" cy="6268669"/>
          </a:xfrm>
        </p:spPr>
      </p:pic>
    </p:spTree>
    <p:extLst>
      <p:ext uri="{BB962C8B-B14F-4D97-AF65-F5344CB8AC3E}">
        <p14:creationId xmlns:p14="http://schemas.microsoft.com/office/powerpoint/2010/main" val="2076046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12A0B1B-725C-2D3B-E8E9-71EC622F3735}"/>
              </a:ext>
            </a:extLst>
          </p:cNvPr>
          <p:cNvSpPr txBox="1"/>
          <p:nvPr/>
        </p:nvSpPr>
        <p:spPr>
          <a:xfrm>
            <a:off x="1143000" y="2038261"/>
            <a:ext cx="6096000" cy="1200329"/>
          </a:xfrm>
          <a:prstGeom prst="rect">
            <a:avLst/>
          </a:prstGeom>
          <a:noFill/>
        </p:spPr>
        <p:txBody>
          <a:bodyPr wrap="square">
            <a:spAutoFit/>
          </a:bodyPr>
          <a:lstStyle/>
          <a:p>
            <a:r>
              <a:rPr lang="ja-JP" altLang="en-US" dirty="0"/>
              <a:t>https://nowlearning.servicenow.com/lxp/en/pages/learning-course?id=learning_course&amp;course_id=263547b487a511d071a687f7dabb3551&amp;group_id=5d650afd87e82110f2f443f7dabb3531&amp;child_id=3c6782f1872c2110f2f443f7dabb35fe&amp;spa=1</a:t>
            </a:r>
          </a:p>
        </p:txBody>
      </p:sp>
      <p:sp>
        <p:nvSpPr>
          <p:cNvPr id="6" name="文本框 5">
            <a:extLst>
              <a:ext uri="{FF2B5EF4-FFF2-40B4-BE49-F238E27FC236}">
                <a16:creationId xmlns:a16="http://schemas.microsoft.com/office/drawing/2014/main" id="{22E16C10-8696-FE0D-42FC-6394BDC10865}"/>
              </a:ext>
            </a:extLst>
          </p:cNvPr>
          <p:cNvSpPr txBox="1"/>
          <p:nvPr/>
        </p:nvSpPr>
        <p:spPr>
          <a:xfrm>
            <a:off x="1209675" y="1372627"/>
            <a:ext cx="5791200" cy="369332"/>
          </a:xfrm>
          <a:prstGeom prst="rect">
            <a:avLst/>
          </a:prstGeom>
          <a:noFill/>
        </p:spPr>
        <p:txBody>
          <a:bodyPr wrap="square" rtlCol="0">
            <a:spAutoFit/>
          </a:bodyPr>
          <a:lstStyle/>
          <a:p>
            <a:r>
              <a:rPr kumimoji="1" lang="en-US" altLang="ja-JP"/>
              <a:t>Now learning</a:t>
            </a:r>
            <a:endParaRPr kumimoji="1" lang="ja-JP" altLang="en-US"/>
          </a:p>
        </p:txBody>
      </p:sp>
    </p:spTree>
    <p:extLst>
      <p:ext uri="{BB962C8B-B14F-4D97-AF65-F5344CB8AC3E}">
        <p14:creationId xmlns:p14="http://schemas.microsoft.com/office/powerpoint/2010/main" val="3143507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D14B5D-8F89-4E08-7F7E-4D4B17597643}"/>
              </a:ext>
            </a:extLst>
          </p:cNvPr>
          <p:cNvSpPr>
            <a:spLocks noGrp="1"/>
          </p:cNvSpPr>
          <p:nvPr>
            <p:ph type="title"/>
          </p:nvPr>
        </p:nvSpPr>
        <p:spPr/>
        <p:txBody>
          <a:bodyPr>
            <a:normAutofit/>
          </a:bodyPr>
          <a:lstStyle/>
          <a:p>
            <a:r>
              <a:rPr lang="en-US" altLang="zh-CN" sz="4000">
                <a:latin typeface="LiberationSans-Bold"/>
              </a:rPr>
              <a:t>Create a</a:t>
            </a:r>
            <a:r>
              <a:rPr lang="zh-CN" altLang="en-US" sz="4000">
                <a:latin typeface="LiberationSans-Bold"/>
              </a:rPr>
              <a:t> </a:t>
            </a:r>
            <a:r>
              <a:rPr lang="en-US" altLang="zh-CN" sz="4000">
                <a:latin typeface="LiberationSans-Bold"/>
              </a:rPr>
              <a:t>developer</a:t>
            </a:r>
            <a:r>
              <a:rPr lang="zh-CN" altLang="en-US" sz="4000">
                <a:latin typeface="LiberationSans-Bold"/>
              </a:rPr>
              <a:t> </a:t>
            </a:r>
            <a:r>
              <a:rPr lang="en-US" altLang="zh-CN" sz="4000">
                <a:latin typeface="LiberationSans-Bold"/>
              </a:rPr>
              <a:t>account</a:t>
            </a:r>
            <a:endParaRPr kumimoji="1" lang="ja-JP" altLang="en-US" sz="4000">
              <a:latin typeface="LiberationSans-Bold"/>
            </a:endParaRPr>
          </a:p>
        </p:txBody>
      </p:sp>
      <p:sp>
        <p:nvSpPr>
          <p:cNvPr id="3" name="内容占位符 2">
            <a:extLst>
              <a:ext uri="{FF2B5EF4-FFF2-40B4-BE49-F238E27FC236}">
                <a16:creationId xmlns:a16="http://schemas.microsoft.com/office/drawing/2014/main" id="{6DBF68DA-A543-142F-9FDC-0573BBB44BA5}"/>
              </a:ext>
            </a:extLst>
          </p:cNvPr>
          <p:cNvSpPr>
            <a:spLocks noGrp="1"/>
          </p:cNvSpPr>
          <p:nvPr>
            <p:ph idx="1"/>
          </p:nvPr>
        </p:nvSpPr>
        <p:spPr/>
        <p:txBody>
          <a:bodyPr/>
          <a:lstStyle/>
          <a:p>
            <a:endParaRPr lang="en-US" altLang="zh-CN"/>
          </a:p>
          <a:p>
            <a:endParaRPr kumimoji="1" lang="en-US" altLang="zh-CN"/>
          </a:p>
          <a:p>
            <a:endParaRPr kumimoji="1" lang="ja-JP" altLang="en-US"/>
          </a:p>
        </p:txBody>
      </p:sp>
      <p:pic>
        <p:nvPicPr>
          <p:cNvPr id="5" name="图片 4">
            <a:extLst>
              <a:ext uri="{FF2B5EF4-FFF2-40B4-BE49-F238E27FC236}">
                <a16:creationId xmlns:a16="http://schemas.microsoft.com/office/drawing/2014/main" id="{02E160C9-5471-C4EF-E263-F6C520CC5501}"/>
              </a:ext>
            </a:extLst>
          </p:cNvPr>
          <p:cNvPicPr>
            <a:picLocks noChangeAspect="1"/>
          </p:cNvPicPr>
          <p:nvPr/>
        </p:nvPicPr>
        <p:blipFill>
          <a:blip r:embed="rId2"/>
          <a:stretch>
            <a:fillRect/>
          </a:stretch>
        </p:blipFill>
        <p:spPr>
          <a:xfrm>
            <a:off x="1097280" y="1919395"/>
            <a:ext cx="6112265" cy="4136828"/>
          </a:xfrm>
          <a:prstGeom prst="rect">
            <a:avLst/>
          </a:prstGeom>
        </p:spPr>
      </p:pic>
    </p:spTree>
    <p:extLst>
      <p:ext uri="{BB962C8B-B14F-4D97-AF65-F5344CB8AC3E}">
        <p14:creationId xmlns:p14="http://schemas.microsoft.com/office/powerpoint/2010/main" val="4264323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3F682-E9C4-4CB2-0C65-29BE6FA3DEB0}"/>
              </a:ext>
            </a:extLst>
          </p:cNvPr>
          <p:cNvSpPr>
            <a:spLocks noGrp="1"/>
          </p:cNvSpPr>
          <p:nvPr>
            <p:ph type="title"/>
          </p:nvPr>
        </p:nvSpPr>
        <p:spPr/>
        <p:txBody>
          <a:bodyPr/>
          <a:lstStyle/>
          <a:p>
            <a:r>
              <a:rPr lang="en-US" altLang="zh-CN" sz="4000" b="1" dirty="0">
                <a:latin typeface="LiberationSans-Bold"/>
                <a:ea typeface="+mn-ea"/>
                <a:cs typeface="+mn-cs"/>
              </a:rPr>
              <a:t>Personal Development instance PDI</a:t>
            </a:r>
            <a:endParaRPr kumimoji="1" lang="ja-JP" altLang="en-US" dirty="0"/>
          </a:p>
        </p:txBody>
      </p:sp>
      <p:pic>
        <p:nvPicPr>
          <p:cNvPr id="7" name="内容占位符 6">
            <a:extLst>
              <a:ext uri="{FF2B5EF4-FFF2-40B4-BE49-F238E27FC236}">
                <a16:creationId xmlns:a16="http://schemas.microsoft.com/office/drawing/2014/main" id="{1B7BC841-A7EA-2E4E-39D7-7B8887709F50}"/>
              </a:ext>
            </a:extLst>
          </p:cNvPr>
          <p:cNvPicPr>
            <a:picLocks noGrp="1" noChangeAspect="1"/>
          </p:cNvPicPr>
          <p:nvPr>
            <p:ph idx="1"/>
          </p:nvPr>
        </p:nvPicPr>
        <p:blipFill>
          <a:blip r:embed="rId3"/>
          <a:stretch>
            <a:fillRect/>
          </a:stretch>
        </p:blipFill>
        <p:spPr>
          <a:xfrm>
            <a:off x="804041" y="1859984"/>
            <a:ext cx="4867219" cy="2586458"/>
          </a:xfrm>
        </p:spPr>
      </p:pic>
      <p:pic>
        <p:nvPicPr>
          <p:cNvPr id="9" name="图片 8">
            <a:extLst>
              <a:ext uri="{FF2B5EF4-FFF2-40B4-BE49-F238E27FC236}">
                <a16:creationId xmlns:a16="http://schemas.microsoft.com/office/drawing/2014/main" id="{2D68B727-8E0E-577D-5DDC-8A09A60C873D}"/>
              </a:ext>
            </a:extLst>
          </p:cNvPr>
          <p:cNvPicPr>
            <a:picLocks noChangeAspect="1"/>
          </p:cNvPicPr>
          <p:nvPr/>
        </p:nvPicPr>
        <p:blipFill>
          <a:blip r:embed="rId4"/>
          <a:stretch>
            <a:fillRect/>
          </a:stretch>
        </p:blipFill>
        <p:spPr>
          <a:xfrm>
            <a:off x="4706997" y="3619310"/>
            <a:ext cx="6737696" cy="2749691"/>
          </a:xfrm>
          <a:prstGeom prst="rect">
            <a:avLst/>
          </a:prstGeom>
        </p:spPr>
      </p:pic>
      <p:sp>
        <p:nvSpPr>
          <p:cNvPr id="13" name="文本框 12">
            <a:extLst>
              <a:ext uri="{FF2B5EF4-FFF2-40B4-BE49-F238E27FC236}">
                <a16:creationId xmlns:a16="http://schemas.microsoft.com/office/drawing/2014/main" id="{FB3371FF-2C64-6FAE-3C51-A53F7F014979}"/>
              </a:ext>
            </a:extLst>
          </p:cNvPr>
          <p:cNvSpPr txBox="1"/>
          <p:nvPr/>
        </p:nvSpPr>
        <p:spPr>
          <a:xfrm>
            <a:off x="747307" y="5841665"/>
            <a:ext cx="6095316" cy="369332"/>
          </a:xfrm>
          <a:prstGeom prst="rect">
            <a:avLst/>
          </a:prstGeom>
          <a:noFill/>
        </p:spPr>
        <p:txBody>
          <a:bodyPr wrap="square">
            <a:spAutoFit/>
          </a:bodyPr>
          <a:lstStyle/>
          <a:p>
            <a:r>
              <a:rPr lang="en-US" altLang="ja-JP" sz="1800" b="1" i="0" u="none" strike="noStrike" baseline="0">
                <a:latin typeface="LiberationSans-Bold"/>
              </a:rPr>
              <a:t>Logging in to your instance</a:t>
            </a:r>
            <a:endParaRPr lang="ja-JP" altLang="en-US"/>
          </a:p>
        </p:txBody>
      </p:sp>
    </p:spTree>
    <p:extLst>
      <p:ext uri="{BB962C8B-B14F-4D97-AF65-F5344CB8AC3E}">
        <p14:creationId xmlns:p14="http://schemas.microsoft.com/office/powerpoint/2010/main" val="965485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1AAACE3-E8EA-CD6C-48B5-41A1F7F5EDC0}"/>
              </a:ext>
            </a:extLst>
          </p:cNvPr>
          <p:cNvPicPr>
            <a:picLocks noChangeAspect="1"/>
          </p:cNvPicPr>
          <p:nvPr/>
        </p:nvPicPr>
        <p:blipFill>
          <a:blip r:embed="rId3"/>
          <a:stretch>
            <a:fillRect/>
          </a:stretch>
        </p:blipFill>
        <p:spPr>
          <a:xfrm>
            <a:off x="1078896" y="1832071"/>
            <a:ext cx="7264773" cy="2209914"/>
          </a:xfrm>
          <a:prstGeom prst="rect">
            <a:avLst/>
          </a:prstGeom>
        </p:spPr>
      </p:pic>
      <p:pic>
        <p:nvPicPr>
          <p:cNvPr id="7" name="图片 6">
            <a:extLst>
              <a:ext uri="{FF2B5EF4-FFF2-40B4-BE49-F238E27FC236}">
                <a16:creationId xmlns:a16="http://schemas.microsoft.com/office/drawing/2014/main" id="{088C5F61-9CD1-64EB-AD22-67DFBCCB8325}"/>
              </a:ext>
            </a:extLst>
          </p:cNvPr>
          <p:cNvPicPr>
            <a:picLocks noChangeAspect="1"/>
          </p:cNvPicPr>
          <p:nvPr/>
        </p:nvPicPr>
        <p:blipFill>
          <a:blip r:embed="rId4"/>
          <a:stretch>
            <a:fillRect/>
          </a:stretch>
        </p:blipFill>
        <p:spPr>
          <a:xfrm>
            <a:off x="698059" y="3201142"/>
            <a:ext cx="3361816" cy="2750926"/>
          </a:xfrm>
          <a:prstGeom prst="rect">
            <a:avLst/>
          </a:prstGeom>
        </p:spPr>
      </p:pic>
      <p:pic>
        <p:nvPicPr>
          <p:cNvPr id="9" name="图片 8">
            <a:extLst>
              <a:ext uri="{FF2B5EF4-FFF2-40B4-BE49-F238E27FC236}">
                <a16:creationId xmlns:a16="http://schemas.microsoft.com/office/drawing/2014/main" id="{82B93319-BA5E-A34A-5AE8-D01142F1ADC5}"/>
              </a:ext>
            </a:extLst>
          </p:cNvPr>
          <p:cNvPicPr>
            <a:picLocks noChangeAspect="1"/>
          </p:cNvPicPr>
          <p:nvPr/>
        </p:nvPicPr>
        <p:blipFill>
          <a:blip r:embed="rId5"/>
          <a:stretch>
            <a:fillRect/>
          </a:stretch>
        </p:blipFill>
        <p:spPr>
          <a:xfrm>
            <a:off x="8636855" y="2622969"/>
            <a:ext cx="2666816" cy="2838032"/>
          </a:xfrm>
          <a:prstGeom prst="rect">
            <a:avLst/>
          </a:prstGeom>
        </p:spPr>
      </p:pic>
      <p:sp>
        <p:nvSpPr>
          <p:cNvPr id="2" name="标题 1">
            <a:extLst>
              <a:ext uri="{FF2B5EF4-FFF2-40B4-BE49-F238E27FC236}">
                <a16:creationId xmlns:a16="http://schemas.microsoft.com/office/drawing/2014/main" id="{35BDB549-37F8-3409-4114-F301E10A1153}"/>
              </a:ext>
            </a:extLst>
          </p:cNvPr>
          <p:cNvSpPr>
            <a:spLocks noGrp="1"/>
          </p:cNvSpPr>
          <p:nvPr>
            <p:ph type="title"/>
          </p:nvPr>
        </p:nvSpPr>
        <p:spPr/>
        <p:txBody>
          <a:bodyPr/>
          <a:lstStyle/>
          <a:p>
            <a:r>
              <a:rPr lang="en-US" altLang="zh-CN" sz="4000" b="1" dirty="0" err="1">
                <a:latin typeface="LiberationSans-Bold"/>
                <a:ea typeface="+mn-ea"/>
                <a:cs typeface="+mn-cs"/>
              </a:rPr>
              <a:t>Servicenow</a:t>
            </a:r>
            <a:r>
              <a:rPr lang="en-US" altLang="zh-CN" sz="4000" b="1" dirty="0">
                <a:latin typeface="LiberationSans-Bold"/>
                <a:ea typeface="+mn-ea"/>
                <a:cs typeface="+mn-cs"/>
              </a:rPr>
              <a:t> Layout</a:t>
            </a:r>
            <a:endParaRPr kumimoji="1" lang="ja-JP" altLang="en-US" dirty="0"/>
          </a:p>
        </p:txBody>
      </p:sp>
    </p:spTree>
    <p:extLst>
      <p:ext uri="{BB962C8B-B14F-4D97-AF65-F5344CB8AC3E}">
        <p14:creationId xmlns:p14="http://schemas.microsoft.com/office/powerpoint/2010/main" val="2974461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BD91B42-3F60-E250-71FD-C9869ECF7570}"/>
              </a:ext>
            </a:extLst>
          </p:cNvPr>
          <p:cNvPicPr>
            <a:picLocks noChangeAspect="1"/>
          </p:cNvPicPr>
          <p:nvPr/>
        </p:nvPicPr>
        <p:blipFill>
          <a:blip r:embed="rId2"/>
          <a:stretch>
            <a:fillRect/>
          </a:stretch>
        </p:blipFill>
        <p:spPr>
          <a:xfrm>
            <a:off x="532884" y="476679"/>
            <a:ext cx="11011416" cy="5583943"/>
          </a:xfrm>
          <a:prstGeom prst="rect">
            <a:avLst/>
          </a:prstGeom>
        </p:spPr>
      </p:pic>
    </p:spTree>
    <p:extLst>
      <p:ext uri="{BB962C8B-B14F-4D97-AF65-F5344CB8AC3E}">
        <p14:creationId xmlns:p14="http://schemas.microsoft.com/office/powerpoint/2010/main" val="1931576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055D9-8657-A302-EBBB-122FF7C26982}"/>
              </a:ext>
            </a:extLst>
          </p:cNvPr>
          <p:cNvSpPr>
            <a:spLocks noGrp="1"/>
          </p:cNvSpPr>
          <p:nvPr>
            <p:ph type="title"/>
          </p:nvPr>
        </p:nvSpPr>
        <p:spPr/>
        <p:txBody>
          <a:bodyPr>
            <a:normAutofit/>
          </a:bodyPr>
          <a:lstStyle/>
          <a:p>
            <a:r>
              <a:rPr kumimoji="1" lang="en-US" altLang="ja-JP" sz="4000" dirty="0">
                <a:latin typeface="LiberationSans-Bold"/>
              </a:rPr>
              <a:t>Set Language/</a:t>
            </a:r>
            <a:r>
              <a:rPr kumimoji="1" lang="en-US" altLang="ja-JP" sz="4000" dirty="0" err="1">
                <a:latin typeface="LiberationSans-Bold"/>
              </a:rPr>
              <a:t>Timezone</a:t>
            </a:r>
            <a:endParaRPr kumimoji="1" lang="ja-JP" altLang="en-US" sz="4000" dirty="0">
              <a:latin typeface="LiberationSans-Bold"/>
            </a:endParaRPr>
          </a:p>
        </p:txBody>
      </p:sp>
      <p:pic>
        <p:nvPicPr>
          <p:cNvPr id="5" name="内容占位符 4">
            <a:extLst>
              <a:ext uri="{FF2B5EF4-FFF2-40B4-BE49-F238E27FC236}">
                <a16:creationId xmlns:a16="http://schemas.microsoft.com/office/drawing/2014/main" id="{7F5638E8-C51C-D0BA-A51C-D974C744B79B}"/>
              </a:ext>
            </a:extLst>
          </p:cNvPr>
          <p:cNvPicPr>
            <a:picLocks noGrp="1" noChangeAspect="1"/>
          </p:cNvPicPr>
          <p:nvPr>
            <p:ph idx="1"/>
          </p:nvPr>
        </p:nvPicPr>
        <p:blipFill>
          <a:blip r:embed="rId3"/>
          <a:stretch>
            <a:fillRect/>
          </a:stretch>
        </p:blipFill>
        <p:spPr>
          <a:xfrm>
            <a:off x="934949" y="1921351"/>
            <a:ext cx="2738289" cy="1996331"/>
          </a:xfrm>
        </p:spPr>
      </p:pic>
      <p:pic>
        <p:nvPicPr>
          <p:cNvPr id="7" name="图片 6">
            <a:extLst>
              <a:ext uri="{FF2B5EF4-FFF2-40B4-BE49-F238E27FC236}">
                <a16:creationId xmlns:a16="http://schemas.microsoft.com/office/drawing/2014/main" id="{97208392-CE19-5DBA-B6A9-B746B970C361}"/>
              </a:ext>
            </a:extLst>
          </p:cNvPr>
          <p:cNvPicPr>
            <a:picLocks noChangeAspect="1"/>
          </p:cNvPicPr>
          <p:nvPr/>
        </p:nvPicPr>
        <p:blipFill>
          <a:blip r:embed="rId4"/>
          <a:stretch>
            <a:fillRect/>
          </a:stretch>
        </p:blipFill>
        <p:spPr>
          <a:xfrm>
            <a:off x="7199719" y="2448753"/>
            <a:ext cx="4692891" cy="774740"/>
          </a:xfrm>
          <a:prstGeom prst="rect">
            <a:avLst/>
          </a:prstGeom>
        </p:spPr>
      </p:pic>
      <p:sp>
        <p:nvSpPr>
          <p:cNvPr id="8" name="文本框 7">
            <a:extLst>
              <a:ext uri="{FF2B5EF4-FFF2-40B4-BE49-F238E27FC236}">
                <a16:creationId xmlns:a16="http://schemas.microsoft.com/office/drawing/2014/main" id="{FC4ABF0D-5CF4-0B91-11A1-C70A33EC581C}"/>
              </a:ext>
            </a:extLst>
          </p:cNvPr>
          <p:cNvSpPr txBox="1"/>
          <p:nvPr/>
        </p:nvSpPr>
        <p:spPr>
          <a:xfrm>
            <a:off x="7445902" y="2100754"/>
            <a:ext cx="3641198" cy="369332"/>
          </a:xfrm>
          <a:prstGeom prst="rect">
            <a:avLst/>
          </a:prstGeom>
          <a:noFill/>
        </p:spPr>
        <p:txBody>
          <a:bodyPr wrap="square" rtlCol="0">
            <a:spAutoFit/>
          </a:bodyPr>
          <a:lstStyle/>
          <a:p>
            <a:r>
              <a:rPr kumimoji="1" lang="ja-JP" altLang="en-US" dirty="0">
                <a:latin typeface="LiberationSans-Bold"/>
              </a:rPr>
              <a:t>①</a:t>
            </a:r>
            <a:r>
              <a:rPr lang="en-US" altLang="ja-JP" dirty="0">
                <a:latin typeface="LiberationSans-Bold"/>
              </a:rPr>
              <a:t>System</a:t>
            </a:r>
            <a:r>
              <a:rPr lang="ja-JP" altLang="en-US" dirty="0">
                <a:latin typeface="LiberationSans-Bold"/>
              </a:rPr>
              <a:t> </a:t>
            </a:r>
            <a:r>
              <a:rPr lang="en-US" altLang="ja-JP" dirty="0">
                <a:latin typeface="LiberationSans-Bold"/>
              </a:rPr>
              <a:t>Properties/System</a:t>
            </a:r>
            <a:endParaRPr kumimoji="1" lang="en-US" altLang="ja-JP" dirty="0">
              <a:latin typeface="LiberationSans-Bold"/>
            </a:endParaRPr>
          </a:p>
        </p:txBody>
      </p:sp>
      <p:sp>
        <p:nvSpPr>
          <p:cNvPr id="10" name="文本框 9">
            <a:extLst>
              <a:ext uri="{FF2B5EF4-FFF2-40B4-BE49-F238E27FC236}">
                <a16:creationId xmlns:a16="http://schemas.microsoft.com/office/drawing/2014/main" id="{AB11C7FC-6D0A-C217-BA41-E1C29B45E456}"/>
              </a:ext>
            </a:extLst>
          </p:cNvPr>
          <p:cNvSpPr txBox="1"/>
          <p:nvPr/>
        </p:nvSpPr>
        <p:spPr>
          <a:xfrm>
            <a:off x="740588" y="3381814"/>
            <a:ext cx="2211297" cy="369332"/>
          </a:xfrm>
          <a:prstGeom prst="rect">
            <a:avLst/>
          </a:prstGeom>
          <a:noFill/>
        </p:spPr>
        <p:txBody>
          <a:bodyPr wrap="square">
            <a:spAutoFit/>
          </a:bodyPr>
          <a:lstStyle/>
          <a:p>
            <a:r>
              <a:rPr lang="en-US" altLang="ja-JP"/>
              <a:t>plugin</a:t>
            </a:r>
            <a:endParaRPr lang="ja-JP" altLang="en-US"/>
          </a:p>
        </p:txBody>
      </p:sp>
      <p:pic>
        <p:nvPicPr>
          <p:cNvPr id="12" name="图片 11">
            <a:extLst>
              <a:ext uri="{FF2B5EF4-FFF2-40B4-BE49-F238E27FC236}">
                <a16:creationId xmlns:a16="http://schemas.microsoft.com/office/drawing/2014/main" id="{66F89581-B75E-57E5-CC73-3079BEF91798}"/>
              </a:ext>
            </a:extLst>
          </p:cNvPr>
          <p:cNvPicPr>
            <a:picLocks noChangeAspect="1"/>
          </p:cNvPicPr>
          <p:nvPr/>
        </p:nvPicPr>
        <p:blipFill>
          <a:blip r:embed="rId5"/>
          <a:stretch>
            <a:fillRect/>
          </a:stretch>
        </p:blipFill>
        <p:spPr>
          <a:xfrm>
            <a:off x="1315653" y="4324158"/>
            <a:ext cx="10324836" cy="1191794"/>
          </a:xfrm>
          <a:prstGeom prst="rect">
            <a:avLst/>
          </a:prstGeom>
        </p:spPr>
      </p:pic>
      <p:sp>
        <p:nvSpPr>
          <p:cNvPr id="14" name="文本框 13">
            <a:extLst>
              <a:ext uri="{FF2B5EF4-FFF2-40B4-BE49-F238E27FC236}">
                <a16:creationId xmlns:a16="http://schemas.microsoft.com/office/drawing/2014/main" id="{54639352-ECDC-16AC-F7EB-EEF869DBE7F4}"/>
              </a:ext>
            </a:extLst>
          </p:cNvPr>
          <p:cNvSpPr txBox="1"/>
          <p:nvPr/>
        </p:nvSpPr>
        <p:spPr>
          <a:xfrm>
            <a:off x="7265795" y="3540476"/>
            <a:ext cx="4013202" cy="307777"/>
          </a:xfrm>
          <a:prstGeom prst="rect">
            <a:avLst/>
          </a:prstGeom>
          <a:noFill/>
        </p:spPr>
        <p:txBody>
          <a:bodyPr wrap="square">
            <a:spAutoFit/>
          </a:bodyPr>
          <a:lstStyle/>
          <a:p>
            <a:r>
              <a:rPr lang="en-US" altLang="ja-JP" sz="1400" b="0" i="0" dirty="0">
                <a:solidFill>
                  <a:srgbClr val="151920"/>
                </a:solidFill>
                <a:effectLst/>
                <a:latin typeface="Lato" panose="020F0502020204030204" pitchFamily="34" charset="0"/>
              </a:rPr>
              <a:t>glide.sys.default.tz = Asia/Tokyo</a:t>
            </a:r>
            <a:endParaRPr lang="ja-JP" altLang="en-US" sz="1400" dirty="0"/>
          </a:p>
        </p:txBody>
      </p:sp>
      <p:pic>
        <p:nvPicPr>
          <p:cNvPr id="16" name="图片 15">
            <a:extLst>
              <a:ext uri="{FF2B5EF4-FFF2-40B4-BE49-F238E27FC236}">
                <a16:creationId xmlns:a16="http://schemas.microsoft.com/office/drawing/2014/main" id="{28989FBF-6FAC-FA94-32E5-9D89AA7ECB5B}"/>
              </a:ext>
            </a:extLst>
          </p:cNvPr>
          <p:cNvPicPr>
            <a:picLocks noChangeAspect="1"/>
          </p:cNvPicPr>
          <p:nvPr/>
        </p:nvPicPr>
        <p:blipFill>
          <a:blip r:embed="rId6"/>
          <a:stretch>
            <a:fillRect/>
          </a:stretch>
        </p:blipFill>
        <p:spPr>
          <a:xfrm>
            <a:off x="3697621" y="2248952"/>
            <a:ext cx="3320613" cy="1824310"/>
          </a:xfrm>
          <a:prstGeom prst="rect">
            <a:avLst/>
          </a:prstGeom>
        </p:spPr>
      </p:pic>
      <p:sp>
        <p:nvSpPr>
          <p:cNvPr id="4" name="文本框 3">
            <a:extLst>
              <a:ext uri="{FF2B5EF4-FFF2-40B4-BE49-F238E27FC236}">
                <a16:creationId xmlns:a16="http://schemas.microsoft.com/office/drawing/2014/main" id="{63AC0A74-46A4-D286-D832-7AB757CB326C}"/>
              </a:ext>
            </a:extLst>
          </p:cNvPr>
          <p:cNvSpPr txBox="1"/>
          <p:nvPr/>
        </p:nvSpPr>
        <p:spPr>
          <a:xfrm>
            <a:off x="7545523" y="2876562"/>
            <a:ext cx="2307166" cy="307777"/>
          </a:xfrm>
          <a:prstGeom prst="rect">
            <a:avLst/>
          </a:prstGeom>
          <a:noFill/>
        </p:spPr>
        <p:txBody>
          <a:bodyPr wrap="square">
            <a:spAutoFit/>
          </a:bodyPr>
          <a:lstStyle/>
          <a:p>
            <a:r>
              <a:rPr lang="ja-JP" altLang="en-US" sz="1400" dirty="0">
                <a:latin typeface="LiberationSans-Bold"/>
              </a:rPr>
              <a:t>Asia/Tokyo</a:t>
            </a:r>
          </a:p>
        </p:txBody>
      </p:sp>
      <p:sp>
        <p:nvSpPr>
          <p:cNvPr id="3" name="矩形 2">
            <a:extLst>
              <a:ext uri="{FF2B5EF4-FFF2-40B4-BE49-F238E27FC236}">
                <a16:creationId xmlns:a16="http://schemas.microsoft.com/office/drawing/2014/main" id="{64CC5778-B0BB-BC99-8479-2116CA9B020F}"/>
              </a:ext>
            </a:extLst>
          </p:cNvPr>
          <p:cNvSpPr/>
          <p:nvPr/>
        </p:nvSpPr>
        <p:spPr>
          <a:xfrm>
            <a:off x="9936480" y="4640937"/>
            <a:ext cx="1150620" cy="89392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988101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055D9-8657-A302-EBBB-122FF7C26982}"/>
              </a:ext>
            </a:extLst>
          </p:cNvPr>
          <p:cNvSpPr>
            <a:spLocks noGrp="1"/>
          </p:cNvSpPr>
          <p:nvPr>
            <p:ph type="title"/>
          </p:nvPr>
        </p:nvSpPr>
        <p:spPr/>
        <p:txBody>
          <a:bodyPr>
            <a:normAutofit/>
          </a:bodyPr>
          <a:lstStyle/>
          <a:p>
            <a:r>
              <a:rPr kumimoji="1" lang="en-US" altLang="ja-JP" sz="4000" dirty="0">
                <a:latin typeface="LiberationSans-Bold"/>
              </a:rPr>
              <a:t>Configu</a:t>
            </a:r>
            <a:r>
              <a:rPr lang="en-US" altLang="ja-JP" sz="4000" dirty="0">
                <a:latin typeface="LiberationSans-Bold"/>
              </a:rPr>
              <a:t>re</a:t>
            </a:r>
            <a:r>
              <a:rPr lang="ja-JP" altLang="en-US" sz="4000" dirty="0">
                <a:latin typeface="LiberationSans-Bold"/>
              </a:rPr>
              <a:t> </a:t>
            </a:r>
            <a:r>
              <a:rPr lang="en-US" altLang="ja-JP" sz="4000" dirty="0">
                <a:latin typeface="LiberationSans-Bold"/>
              </a:rPr>
              <a:t>your</a:t>
            </a:r>
            <a:r>
              <a:rPr lang="ja-JP" altLang="en-US" sz="4000" dirty="0">
                <a:latin typeface="LiberationSans-Bold"/>
              </a:rPr>
              <a:t> </a:t>
            </a:r>
            <a:r>
              <a:rPr lang="en-US" altLang="ja-JP" sz="4000" dirty="0">
                <a:latin typeface="LiberationSans-Bold"/>
              </a:rPr>
              <a:t>instance</a:t>
            </a:r>
            <a:r>
              <a:rPr lang="zh-CN" altLang="en-US" sz="4000" dirty="0">
                <a:latin typeface="LiberationSans-Bold"/>
              </a:rPr>
              <a:t>配置你的实例</a:t>
            </a:r>
            <a:endParaRPr kumimoji="1" lang="ja-JP" altLang="en-US" sz="4000" dirty="0">
              <a:latin typeface="LiberationSans-Bold"/>
            </a:endParaRPr>
          </a:p>
        </p:txBody>
      </p:sp>
      <p:pic>
        <p:nvPicPr>
          <p:cNvPr id="11" name="图片 10">
            <a:extLst>
              <a:ext uri="{FF2B5EF4-FFF2-40B4-BE49-F238E27FC236}">
                <a16:creationId xmlns:a16="http://schemas.microsoft.com/office/drawing/2014/main" id="{2FB93EAF-D47A-4B53-5E02-889EFF93250D}"/>
              </a:ext>
            </a:extLst>
          </p:cNvPr>
          <p:cNvPicPr>
            <a:picLocks noChangeAspect="1"/>
          </p:cNvPicPr>
          <p:nvPr/>
        </p:nvPicPr>
        <p:blipFill>
          <a:blip r:embed="rId3"/>
          <a:stretch>
            <a:fillRect/>
          </a:stretch>
        </p:blipFill>
        <p:spPr>
          <a:xfrm>
            <a:off x="890739" y="2183512"/>
            <a:ext cx="10638242" cy="3331167"/>
          </a:xfrm>
          <a:prstGeom prst="rect">
            <a:avLst/>
          </a:prstGeom>
        </p:spPr>
      </p:pic>
    </p:spTree>
    <p:extLst>
      <p:ext uri="{BB962C8B-B14F-4D97-AF65-F5344CB8AC3E}">
        <p14:creationId xmlns:p14="http://schemas.microsoft.com/office/powerpoint/2010/main" val="3760435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C5ACD-418B-1151-A0F3-8093DA85E25A}"/>
              </a:ext>
            </a:extLst>
          </p:cNvPr>
          <p:cNvSpPr>
            <a:spLocks noGrp="1"/>
          </p:cNvSpPr>
          <p:nvPr>
            <p:ph type="title"/>
          </p:nvPr>
        </p:nvSpPr>
        <p:spPr/>
        <p:txBody>
          <a:bodyPr>
            <a:normAutofit/>
          </a:bodyPr>
          <a:lstStyle/>
          <a:p>
            <a:r>
              <a:rPr kumimoji="1" lang="en-US" altLang="ja-JP" sz="4000" dirty="0">
                <a:latin typeface="LiberationSans-Bold"/>
              </a:rPr>
              <a:t>Next Experience /UI16</a:t>
            </a:r>
            <a:endParaRPr kumimoji="1" lang="ja-JP" altLang="en-US" sz="4000" dirty="0">
              <a:latin typeface="LiberationSans-Bold"/>
            </a:endParaRPr>
          </a:p>
        </p:txBody>
      </p:sp>
      <p:sp>
        <p:nvSpPr>
          <p:cNvPr id="3" name="内容占位符 2">
            <a:extLst>
              <a:ext uri="{FF2B5EF4-FFF2-40B4-BE49-F238E27FC236}">
                <a16:creationId xmlns:a16="http://schemas.microsoft.com/office/drawing/2014/main" id="{107ADA08-1640-F779-EFB4-AC239A16FCE0}"/>
              </a:ext>
            </a:extLst>
          </p:cNvPr>
          <p:cNvSpPr>
            <a:spLocks noGrp="1"/>
          </p:cNvSpPr>
          <p:nvPr>
            <p:ph idx="1"/>
          </p:nvPr>
        </p:nvSpPr>
        <p:spPr/>
        <p:txBody>
          <a:bodyPr/>
          <a:lstStyle/>
          <a:p>
            <a:r>
              <a:rPr kumimoji="1" lang="en-US" altLang="ja-JP" dirty="0" err="1"/>
              <a:t>sys_properties_list</a:t>
            </a:r>
            <a:r>
              <a:rPr kumimoji="1" lang="ja-JP" altLang="en-US" dirty="0"/>
              <a:t>→</a:t>
            </a:r>
            <a:r>
              <a:rPr lang="en-US" altLang="ja-JP" b="0" i="0" u="sng" dirty="0" err="1">
                <a:solidFill>
                  <a:srgbClr val="2E2E2E"/>
                </a:solidFill>
                <a:effectLst/>
                <a:latin typeface="SourceSansPro"/>
                <a:hlinkClick r:id="rId3"/>
              </a:rPr>
              <a:t>glide.ui.polaris.experience</a:t>
            </a:r>
            <a:endParaRPr kumimoji="1" lang="ja-JP" altLang="en-US" dirty="0"/>
          </a:p>
        </p:txBody>
      </p:sp>
      <p:pic>
        <p:nvPicPr>
          <p:cNvPr id="5" name="图片 4">
            <a:extLst>
              <a:ext uri="{FF2B5EF4-FFF2-40B4-BE49-F238E27FC236}">
                <a16:creationId xmlns:a16="http://schemas.microsoft.com/office/drawing/2014/main" id="{1F4B0D4D-6E1D-703B-F183-926350A2D241}"/>
              </a:ext>
            </a:extLst>
          </p:cNvPr>
          <p:cNvPicPr>
            <a:picLocks noChangeAspect="1"/>
          </p:cNvPicPr>
          <p:nvPr/>
        </p:nvPicPr>
        <p:blipFill>
          <a:blip r:embed="rId4"/>
          <a:stretch>
            <a:fillRect/>
          </a:stretch>
        </p:blipFill>
        <p:spPr>
          <a:xfrm>
            <a:off x="1195445" y="2424982"/>
            <a:ext cx="4802207" cy="2423614"/>
          </a:xfrm>
          <a:prstGeom prst="rect">
            <a:avLst/>
          </a:prstGeom>
        </p:spPr>
      </p:pic>
      <p:pic>
        <p:nvPicPr>
          <p:cNvPr id="7" name="图片 6">
            <a:extLst>
              <a:ext uri="{FF2B5EF4-FFF2-40B4-BE49-F238E27FC236}">
                <a16:creationId xmlns:a16="http://schemas.microsoft.com/office/drawing/2014/main" id="{D6C101FE-9787-FBC5-6559-160B5B3BC050}"/>
              </a:ext>
            </a:extLst>
          </p:cNvPr>
          <p:cNvPicPr>
            <a:picLocks noChangeAspect="1"/>
          </p:cNvPicPr>
          <p:nvPr/>
        </p:nvPicPr>
        <p:blipFill>
          <a:blip r:embed="rId5"/>
          <a:stretch>
            <a:fillRect/>
          </a:stretch>
        </p:blipFill>
        <p:spPr>
          <a:xfrm>
            <a:off x="6226394" y="2412637"/>
            <a:ext cx="4700544" cy="2435959"/>
          </a:xfrm>
          <a:prstGeom prst="rect">
            <a:avLst/>
          </a:prstGeom>
        </p:spPr>
      </p:pic>
    </p:spTree>
    <p:extLst>
      <p:ext uri="{BB962C8B-B14F-4D97-AF65-F5344CB8AC3E}">
        <p14:creationId xmlns:p14="http://schemas.microsoft.com/office/powerpoint/2010/main" val="1070253354"/>
      </p:ext>
    </p:extLst>
  </p:cSld>
  <p:clrMapOvr>
    <a:masterClrMapping/>
  </p:clrMapOvr>
</p:sld>
</file>

<file path=ppt/theme/theme1.xml><?xml version="1.0" encoding="utf-8"?>
<a:theme xmlns:a="http://schemas.openxmlformats.org/drawingml/2006/main" name="回顾">
  <a:themeElements>
    <a:clrScheme name="回顾">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1899</TotalTime>
  <Words>853</Words>
  <Application>Microsoft Office PowerPoint</Application>
  <PresentationFormat>宽屏</PresentationFormat>
  <Paragraphs>84</Paragraphs>
  <Slides>21</Slides>
  <Notes>10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21</vt:i4>
      </vt:variant>
    </vt:vector>
  </HeadingPairs>
  <TitlesOfParts>
    <vt:vector size="32" baseType="lpstr">
      <vt:lpstr>Lato</vt:lpstr>
      <vt:lpstr>LiberationSans-Bold</vt:lpstr>
      <vt:lpstr>LiberationSerif</vt:lpstr>
      <vt:lpstr>ＭＳ Ｐゴシック</vt:lpstr>
      <vt:lpstr>SourceSansPro</vt:lpstr>
      <vt:lpstr>游ゴシック</vt:lpstr>
      <vt:lpstr>等线</vt:lpstr>
      <vt:lpstr>宋体</vt:lpstr>
      <vt:lpstr>Calibri</vt:lpstr>
      <vt:lpstr>Calibri Light</vt:lpstr>
      <vt:lpstr>回顾</vt:lpstr>
      <vt:lpstr>ServiceNow </vt:lpstr>
      <vt:lpstr>Link:</vt:lpstr>
      <vt:lpstr>Create a developer account</vt:lpstr>
      <vt:lpstr>Personal Development instance PDI</vt:lpstr>
      <vt:lpstr>Servicenow Layout</vt:lpstr>
      <vt:lpstr>PowerPoint 演示文稿</vt:lpstr>
      <vt:lpstr>Set Language/Timezone</vt:lpstr>
      <vt:lpstr>Configure your instance配置你的实例</vt:lpstr>
      <vt:lpstr>Next Experience /UI16</vt:lpstr>
      <vt:lpstr>PowerPoint 演示文稿</vt:lpstr>
      <vt:lpstr>PowerPoint 演示文稿</vt:lpstr>
      <vt:lpstr>PowerPoint 演示文稿</vt:lpstr>
      <vt:lpstr>PowerPoint 演示文稿</vt:lpstr>
      <vt:lpstr>PowerPoint 演示文稿</vt:lpstr>
      <vt:lpstr>List Filter</vt:lpstr>
      <vt:lpstr>Form</vt:lpstr>
      <vt:lpstr>Form</vt:lpstr>
      <vt:lpstr>Field Dictionary /辞書</vt:lpstr>
      <vt:lpstr>Create Application（演示）</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SeriviceNow </dc:title>
  <dc:creator>shuang chang</dc:creator>
  <cp:lastModifiedBy>lsz</cp:lastModifiedBy>
  <cp:revision>18</cp:revision>
  <dcterms:created xsi:type="dcterms:W3CDTF">2023-11-11T13:14:10Z</dcterms:created>
  <dcterms:modified xsi:type="dcterms:W3CDTF">2023-11-30T13:33:41Z</dcterms:modified>
</cp:coreProperties>
</file>